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1" r:id="rId6"/>
    <p:sldId id="262" r:id="rId7"/>
    <p:sldId id="269" r:id="rId8"/>
    <p:sldId id="271" r:id="rId9"/>
    <p:sldId id="263" r:id="rId10"/>
    <p:sldId id="264" r:id="rId11"/>
    <p:sldId id="265" r:id="rId12"/>
    <p:sldId id="266" r:id="rId13"/>
    <p:sldId id="270" r:id="rId14"/>
    <p:sldId id="267" r:id="rId15"/>
    <p:sldId id="276" r:id="rId16"/>
    <p:sldId id="272" r:id="rId17"/>
    <p:sldId id="277" r:id="rId18"/>
    <p:sldId id="274" r:id="rId19"/>
    <p:sldId id="275" r:id="rId20"/>
    <p:sldId id="260" r:id="rId21"/>
    <p:sldId id="278" r:id="rId22"/>
  </p:sldIdLst>
  <p:sldSz cx="9144000" cy="6858000" type="screen4x3"/>
  <p:notesSz cx="6858000" cy="9144000"/>
  <p:custShowLst>
    <p:custShow name="Custom Show 1" id="0">
      <p:sldLst>
        <p:sld r:id="rId2"/>
        <p:sld r:id="rId3"/>
        <p:sld r:id="rId4"/>
        <p:sld r:id="rId5"/>
        <p:sld r:id="rId21"/>
      </p:sldLst>
    </p:custShow>
  </p:custShow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94590" autoAdjust="0"/>
  </p:normalViewPr>
  <p:slideViewPr>
    <p:cSldViewPr>
      <p:cViewPr varScale="1">
        <p:scale>
          <a:sx n="75" d="100"/>
          <a:sy n="75" d="100"/>
        </p:scale>
        <p:origin x="-1008" y="-96"/>
      </p:cViewPr>
      <p:guideLst>
        <p:guide orient="horz" pos="2160"/>
        <p:guide pos="2880"/>
      </p:guideLst>
    </p:cSldViewPr>
  </p:slideViewPr>
  <p:outlineViewPr>
    <p:cViewPr>
      <p:scale>
        <a:sx n="33" d="100"/>
        <a:sy n="33" d="100"/>
      </p:scale>
      <p:origin x="0" y="514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5B795A-EBF8-482A-AC5F-F0A7D24FF141}"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GB"/>
        </a:p>
      </dgm:t>
    </dgm:pt>
    <dgm:pt modelId="{1F6B7FB8-D052-4139-B7A0-109869DDDEA3}">
      <dgm:prSet phldrT="[Text]" custT="1"/>
      <dgm:spPr>
        <a:solidFill>
          <a:schemeClr val="accent5">
            <a:lumMod val="20000"/>
            <a:lumOff val="80000"/>
          </a:schemeClr>
        </a:solidFill>
        <a:ln>
          <a:solidFill>
            <a:schemeClr val="tx1"/>
          </a:solidFill>
        </a:ln>
      </dgm:spPr>
      <dgm:t>
        <a:bodyPr lIns="0" rIns="0"/>
        <a:lstStyle/>
        <a:p>
          <a:endParaRPr lang="en-GB" sz="3200" b="1" i="0" baseline="0" dirty="0">
            <a:solidFill>
              <a:schemeClr val="tx1"/>
            </a:solidFill>
            <a:latin typeface="Century Gothic" panose="020B0502020202020204" pitchFamily="34" charset="0"/>
          </a:endParaRPr>
        </a:p>
      </dgm:t>
    </dgm:pt>
    <dgm:pt modelId="{7E8E7878-40C5-4CB7-80E2-936827C18DF1}" type="parTrans" cxnId="{83982763-629C-4ADA-B940-5400537212F7}">
      <dgm:prSet/>
      <dgm:spPr/>
      <dgm:t>
        <a:bodyPr/>
        <a:lstStyle/>
        <a:p>
          <a:endParaRPr lang="en-GB"/>
        </a:p>
      </dgm:t>
    </dgm:pt>
    <dgm:pt modelId="{FFA18F5A-1DE9-4085-A228-3C84FA956EFD}" type="sibTrans" cxnId="{83982763-629C-4ADA-B940-5400537212F7}">
      <dgm:prSet/>
      <dgm:spPr/>
      <dgm:t>
        <a:bodyPr/>
        <a:lstStyle/>
        <a:p>
          <a:endParaRPr lang="en-GB"/>
        </a:p>
      </dgm:t>
    </dgm:pt>
    <dgm:pt modelId="{45CE16A7-E568-487F-A51C-E5A57B490D82}">
      <dgm:prSet phldrT="[Text]" custT="1"/>
      <dgm:spPr>
        <a:solidFill>
          <a:schemeClr val="accent5">
            <a:lumMod val="20000"/>
            <a:lumOff val="80000"/>
          </a:schemeClr>
        </a:solidFill>
        <a:ln>
          <a:solidFill>
            <a:schemeClr val="tx1"/>
          </a:solidFill>
        </a:ln>
      </dgm:spPr>
      <dgm:t>
        <a:bodyPr/>
        <a:lstStyle/>
        <a:p>
          <a:r>
            <a:rPr lang="en-GB" sz="2800" i="1" baseline="0" dirty="0" smtClean="0">
              <a:solidFill>
                <a:schemeClr val="tx1"/>
              </a:solidFill>
              <a:latin typeface="Cambria" panose="02040503050406030204" pitchFamily="18" charset="0"/>
            </a:rPr>
            <a:t>raise profile </a:t>
          </a:r>
          <a:endParaRPr lang="en-GB" sz="2800" i="1" baseline="0" dirty="0">
            <a:solidFill>
              <a:schemeClr val="tx1"/>
            </a:solidFill>
            <a:latin typeface="Cambria" panose="02040503050406030204" pitchFamily="18" charset="0"/>
          </a:endParaRPr>
        </a:p>
      </dgm:t>
    </dgm:pt>
    <dgm:pt modelId="{F90A7D2F-630A-4622-8935-6F8BEA9A02AD}" type="parTrans" cxnId="{1AC2BDAF-7599-43D6-A15F-CDADCD00245A}">
      <dgm:prSet/>
      <dgm:spPr/>
      <dgm:t>
        <a:bodyPr/>
        <a:lstStyle/>
        <a:p>
          <a:endParaRPr lang="en-GB"/>
        </a:p>
      </dgm:t>
    </dgm:pt>
    <dgm:pt modelId="{E71674D4-F2C4-437F-BE70-156950811D01}" type="sibTrans" cxnId="{1AC2BDAF-7599-43D6-A15F-CDADCD00245A}">
      <dgm:prSet/>
      <dgm:spPr>
        <a:solidFill>
          <a:schemeClr val="accent6">
            <a:lumMod val="75000"/>
          </a:schemeClr>
        </a:solidFill>
      </dgm:spPr>
      <dgm:t>
        <a:bodyPr/>
        <a:lstStyle/>
        <a:p>
          <a:endParaRPr lang="en-GB"/>
        </a:p>
      </dgm:t>
    </dgm:pt>
    <dgm:pt modelId="{CE4CA026-41E0-4B21-AD4F-3D913D076012}">
      <dgm:prSet phldrT="[Text]" custT="1"/>
      <dgm:spPr>
        <a:solidFill>
          <a:schemeClr val="accent5">
            <a:lumMod val="20000"/>
            <a:lumOff val="80000"/>
          </a:schemeClr>
        </a:solidFill>
        <a:ln>
          <a:solidFill>
            <a:schemeClr val="tx1"/>
          </a:solidFill>
        </a:ln>
      </dgm:spPr>
      <dgm:t>
        <a:bodyPr lIns="0" rIns="0"/>
        <a:lstStyle/>
        <a:p>
          <a:r>
            <a:rPr lang="en-GB" sz="2800" i="1" baseline="0" dirty="0" smtClean="0">
              <a:solidFill>
                <a:schemeClr val="tx1"/>
              </a:solidFill>
              <a:latin typeface="Cambria" panose="02040503050406030204" pitchFamily="18" charset="0"/>
            </a:rPr>
            <a:t>identify and intervene</a:t>
          </a:r>
          <a:endParaRPr lang="en-GB" sz="2800" i="1" baseline="0" dirty="0">
            <a:solidFill>
              <a:schemeClr val="tx1"/>
            </a:solidFill>
            <a:latin typeface="Cambria" panose="02040503050406030204" pitchFamily="18" charset="0"/>
          </a:endParaRPr>
        </a:p>
      </dgm:t>
    </dgm:pt>
    <dgm:pt modelId="{3E773C12-E0D5-43B8-BDFC-36B88EB01AD7}" type="parTrans" cxnId="{457F75EA-2809-4505-BBE6-2D8A9490B4B6}">
      <dgm:prSet/>
      <dgm:spPr/>
      <dgm:t>
        <a:bodyPr/>
        <a:lstStyle/>
        <a:p>
          <a:endParaRPr lang="en-GB"/>
        </a:p>
      </dgm:t>
    </dgm:pt>
    <dgm:pt modelId="{F5D617A8-301A-436F-A125-6DCA18085510}" type="sibTrans" cxnId="{457F75EA-2809-4505-BBE6-2D8A9490B4B6}">
      <dgm:prSet/>
      <dgm:spPr>
        <a:solidFill>
          <a:schemeClr val="accent6">
            <a:lumMod val="75000"/>
          </a:schemeClr>
        </a:solidFill>
      </dgm:spPr>
      <dgm:t>
        <a:bodyPr/>
        <a:lstStyle/>
        <a:p>
          <a:endParaRPr lang="en-GB"/>
        </a:p>
      </dgm:t>
    </dgm:pt>
    <dgm:pt modelId="{8E8D78ED-5785-4CEB-8603-D43E264BDB48}">
      <dgm:prSet phldrT="[Text]" custT="1"/>
      <dgm:spPr>
        <a:solidFill>
          <a:schemeClr val="accent5">
            <a:lumMod val="20000"/>
            <a:lumOff val="80000"/>
          </a:schemeClr>
        </a:solidFill>
        <a:ln>
          <a:solidFill>
            <a:schemeClr val="tx1"/>
          </a:solidFill>
        </a:ln>
      </dgm:spPr>
      <dgm:t>
        <a:bodyPr/>
        <a:lstStyle/>
        <a:p>
          <a:r>
            <a:rPr lang="en-GB" sz="2800" i="1" baseline="0" dirty="0" smtClean="0">
              <a:solidFill>
                <a:schemeClr val="tx1"/>
              </a:solidFill>
              <a:latin typeface="Cambria" panose="02040503050406030204" pitchFamily="18" charset="0"/>
            </a:rPr>
            <a:t>develop how we teach ... </a:t>
          </a:r>
          <a:endParaRPr lang="en-GB" sz="2800" i="1" baseline="0" dirty="0">
            <a:solidFill>
              <a:schemeClr val="tx1"/>
            </a:solidFill>
            <a:latin typeface="Cambria" panose="02040503050406030204" pitchFamily="18" charset="0"/>
          </a:endParaRPr>
        </a:p>
      </dgm:t>
    </dgm:pt>
    <dgm:pt modelId="{E6B03EFC-EF43-4B8B-99E7-EF1EF739C70F}" type="parTrans" cxnId="{047BF5A8-4693-46BE-8E60-3FE4E90D43CE}">
      <dgm:prSet/>
      <dgm:spPr/>
      <dgm:t>
        <a:bodyPr/>
        <a:lstStyle/>
        <a:p>
          <a:endParaRPr lang="en-GB"/>
        </a:p>
      </dgm:t>
    </dgm:pt>
    <dgm:pt modelId="{F558B03F-C033-4C73-A8D7-881E33DC6E02}" type="sibTrans" cxnId="{047BF5A8-4693-46BE-8E60-3FE4E90D43CE}">
      <dgm:prSet/>
      <dgm:spPr>
        <a:solidFill>
          <a:schemeClr val="accent6">
            <a:lumMod val="75000"/>
          </a:schemeClr>
        </a:solidFill>
      </dgm:spPr>
      <dgm:t>
        <a:bodyPr/>
        <a:lstStyle/>
        <a:p>
          <a:endParaRPr lang="en-GB"/>
        </a:p>
      </dgm:t>
    </dgm:pt>
    <dgm:pt modelId="{CE0462BD-9402-4FE4-9685-4E1AF017AEBD}">
      <dgm:prSet phldrT="[Text]" custT="1"/>
      <dgm:spPr>
        <a:solidFill>
          <a:schemeClr val="accent5">
            <a:lumMod val="20000"/>
            <a:lumOff val="80000"/>
          </a:schemeClr>
        </a:solidFill>
        <a:ln>
          <a:solidFill>
            <a:schemeClr val="tx1"/>
          </a:solidFill>
        </a:ln>
      </dgm:spPr>
      <dgm:t>
        <a:bodyPr/>
        <a:lstStyle/>
        <a:p>
          <a:r>
            <a:rPr lang="en-GB" sz="2800" i="1" baseline="0" dirty="0" smtClean="0">
              <a:solidFill>
                <a:schemeClr val="tx1"/>
              </a:solidFill>
              <a:latin typeface="Cambria" panose="02040503050406030204" pitchFamily="18" charset="0"/>
            </a:rPr>
            <a:t>help parents help their children</a:t>
          </a:r>
          <a:endParaRPr lang="en-GB" sz="2800" i="1" baseline="0" dirty="0">
            <a:solidFill>
              <a:schemeClr val="tx1"/>
            </a:solidFill>
            <a:latin typeface="Cambria" panose="02040503050406030204" pitchFamily="18" charset="0"/>
          </a:endParaRPr>
        </a:p>
      </dgm:t>
    </dgm:pt>
    <dgm:pt modelId="{0B61A1E9-7DAD-47C1-A5BF-48DFA3EDD13D}" type="parTrans" cxnId="{8FB3CC26-465A-4EF4-81CB-10D253A6F2B1}">
      <dgm:prSet/>
      <dgm:spPr/>
      <dgm:t>
        <a:bodyPr/>
        <a:lstStyle/>
        <a:p>
          <a:endParaRPr lang="en-GB"/>
        </a:p>
      </dgm:t>
    </dgm:pt>
    <dgm:pt modelId="{0CFB98E3-67FB-4FD2-9C87-78649AC8F914}" type="sibTrans" cxnId="{8FB3CC26-465A-4EF4-81CB-10D253A6F2B1}">
      <dgm:prSet/>
      <dgm:spPr>
        <a:solidFill>
          <a:schemeClr val="accent6">
            <a:lumMod val="75000"/>
          </a:schemeClr>
        </a:solidFill>
      </dgm:spPr>
      <dgm:t>
        <a:bodyPr/>
        <a:lstStyle/>
        <a:p>
          <a:endParaRPr lang="en-GB"/>
        </a:p>
      </dgm:t>
    </dgm:pt>
    <dgm:pt modelId="{69CCFE51-0303-45D8-B04B-FC2202E86A28}" type="pres">
      <dgm:prSet presAssocID="{925B795A-EBF8-482A-AC5F-F0A7D24FF141}" presName="Name0" presStyleCnt="0">
        <dgm:presLayoutVars>
          <dgm:chMax val="1"/>
          <dgm:dir/>
          <dgm:animLvl val="ctr"/>
          <dgm:resizeHandles val="exact"/>
        </dgm:presLayoutVars>
      </dgm:prSet>
      <dgm:spPr/>
      <dgm:t>
        <a:bodyPr/>
        <a:lstStyle/>
        <a:p>
          <a:endParaRPr lang="en-GB"/>
        </a:p>
      </dgm:t>
    </dgm:pt>
    <dgm:pt modelId="{931AAD98-CC9E-4096-A214-9003A75811AF}" type="pres">
      <dgm:prSet presAssocID="{1F6B7FB8-D052-4139-B7A0-109869DDDEA3}" presName="centerShape" presStyleLbl="node0" presStyleIdx="0" presStyleCnt="1" custScaleX="125573" custScaleY="101211" custLinFactNeighborX="-1326" custLinFactNeighborY="-395"/>
      <dgm:spPr/>
      <dgm:t>
        <a:bodyPr/>
        <a:lstStyle/>
        <a:p>
          <a:endParaRPr lang="en-GB"/>
        </a:p>
      </dgm:t>
    </dgm:pt>
    <dgm:pt modelId="{4C2614A2-CEE9-43F7-9A69-6900398B4F57}" type="pres">
      <dgm:prSet presAssocID="{45CE16A7-E568-487F-A51C-E5A57B490D82}" presName="node" presStyleLbl="node1" presStyleIdx="0" presStyleCnt="4" custScaleX="153507" custScaleY="89237" custRadScaleRad="94516" custRadScaleInc="-5686">
        <dgm:presLayoutVars>
          <dgm:bulletEnabled val="1"/>
        </dgm:presLayoutVars>
      </dgm:prSet>
      <dgm:spPr/>
      <dgm:t>
        <a:bodyPr/>
        <a:lstStyle/>
        <a:p>
          <a:endParaRPr lang="en-GB"/>
        </a:p>
      </dgm:t>
    </dgm:pt>
    <dgm:pt modelId="{4E87413D-33AB-4D26-9858-6A2CFAD4A9BB}" type="pres">
      <dgm:prSet presAssocID="{45CE16A7-E568-487F-A51C-E5A57B490D82}" presName="dummy" presStyleCnt="0"/>
      <dgm:spPr/>
    </dgm:pt>
    <dgm:pt modelId="{797D8845-391A-4023-885A-128537E24267}" type="pres">
      <dgm:prSet presAssocID="{E71674D4-F2C4-437F-BE70-156950811D01}" presName="sibTrans" presStyleLbl="sibTrans2D1" presStyleIdx="0" presStyleCnt="4"/>
      <dgm:spPr/>
      <dgm:t>
        <a:bodyPr/>
        <a:lstStyle/>
        <a:p>
          <a:endParaRPr lang="en-GB"/>
        </a:p>
      </dgm:t>
    </dgm:pt>
    <dgm:pt modelId="{19B70DC8-FA5A-44AF-A450-269ABA03CD15}" type="pres">
      <dgm:prSet presAssocID="{CE4CA026-41E0-4B21-AD4F-3D913D076012}" presName="node" presStyleLbl="node1" presStyleIdx="1" presStyleCnt="4" custScaleX="174126" custScaleY="103543" custRadScaleRad="120952" custRadScaleInc="-4991">
        <dgm:presLayoutVars>
          <dgm:bulletEnabled val="1"/>
        </dgm:presLayoutVars>
      </dgm:prSet>
      <dgm:spPr/>
      <dgm:t>
        <a:bodyPr/>
        <a:lstStyle/>
        <a:p>
          <a:endParaRPr lang="en-GB"/>
        </a:p>
      </dgm:t>
    </dgm:pt>
    <dgm:pt modelId="{6B2712F4-C1CD-404E-A4D9-E3209AE16E42}" type="pres">
      <dgm:prSet presAssocID="{CE4CA026-41E0-4B21-AD4F-3D913D076012}" presName="dummy" presStyleCnt="0"/>
      <dgm:spPr/>
    </dgm:pt>
    <dgm:pt modelId="{4F665CA1-0818-49BC-85E5-53F181261025}" type="pres">
      <dgm:prSet presAssocID="{F5D617A8-301A-436F-A125-6DCA18085510}" presName="sibTrans" presStyleLbl="sibTrans2D1" presStyleIdx="1" presStyleCnt="4"/>
      <dgm:spPr/>
      <dgm:t>
        <a:bodyPr/>
        <a:lstStyle/>
        <a:p>
          <a:endParaRPr lang="en-GB"/>
        </a:p>
      </dgm:t>
    </dgm:pt>
    <dgm:pt modelId="{3E759A6C-FA9A-4ED8-BB57-2E4D77AE3507}" type="pres">
      <dgm:prSet presAssocID="{8E8D78ED-5785-4CEB-8603-D43E264BDB48}" presName="node" presStyleLbl="node1" presStyleIdx="2" presStyleCnt="4" custScaleX="154931" custRadScaleRad="96258" custRadScaleInc="4651">
        <dgm:presLayoutVars>
          <dgm:bulletEnabled val="1"/>
        </dgm:presLayoutVars>
      </dgm:prSet>
      <dgm:spPr/>
      <dgm:t>
        <a:bodyPr/>
        <a:lstStyle/>
        <a:p>
          <a:endParaRPr lang="en-GB"/>
        </a:p>
      </dgm:t>
    </dgm:pt>
    <dgm:pt modelId="{7B874238-1E3B-4B72-B984-5284E817E8A5}" type="pres">
      <dgm:prSet presAssocID="{8E8D78ED-5785-4CEB-8603-D43E264BDB48}" presName="dummy" presStyleCnt="0"/>
      <dgm:spPr/>
    </dgm:pt>
    <dgm:pt modelId="{D9B5F649-965E-43BE-BA13-A68CAA403B6C}" type="pres">
      <dgm:prSet presAssocID="{F558B03F-C033-4C73-A8D7-881E33DC6E02}" presName="sibTrans" presStyleLbl="sibTrans2D1" presStyleIdx="2" presStyleCnt="4"/>
      <dgm:spPr/>
      <dgm:t>
        <a:bodyPr/>
        <a:lstStyle/>
        <a:p>
          <a:endParaRPr lang="en-GB"/>
        </a:p>
      </dgm:t>
    </dgm:pt>
    <dgm:pt modelId="{913FB10D-B1BB-447F-9E74-94EC45930A34}" type="pres">
      <dgm:prSet presAssocID="{CE0462BD-9402-4FE4-9685-4E1AF017AEBD}" presName="node" presStyleLbl="node1" presStyleIdx="3" presStyleCnt="4" custScaleX="163786" custScaleY="101208" custRadScaleRad="119539" custRadScaleInc="1818">
        <dgm:presLayoutVars>
          <dgm:bulletEnabled val="1"/>
        </dgm:presLayoutVars>
      </dgm:prSet>
      <dgm:spPr/>
      <dgm:t>
        <a:bodyPr/>
        <a:lstStyle/>
        <a:p>
          <a:endParaRPr lang="en-GB"/>
        </a:p>
      </dgm:t>
    </dgm:pt>
    <dgm:pt modelId="{4F54A029-3CF2-46A9-A165-7D74684B1402}" type="pres">
      <dgm:prSet presAssocID="{CE0462BD-9402-4FE4-9685-4E1AF017AEBD}" presName="dummy" presStyleCnt="0"/>
      <dgm:spPr/>
    </dgm:pt>
    <dgm:pt modelId="{C9614589-5ECB-48CC-A9EC-FC3AF03F45AA}" type="pres">
      <dgm:prSet presAssocID="{0CFB98E3-67FB-4FD2-9C87-78649AC8F914}" presName="sibTrans" presStyleLbl="sibTrans2D1" presStyleIdx="3" presStyleCnt="4"/>
      <dgm:spPr/>
      <dgm:t>
        <a:bodyPr/>
        <a:lstStyle/>
        <a:p>
          <a:endParaRPr lang="en-GB"/>
        </a:p>
      </dgm:t>
    </dgm:pt>
  </dgm:ptLst>
  <dgm:cxnLst>
    <dgm:cxn modelId="{EB3249C0-BA8A-430E-8CC3-2F2491153427}" type="presOf" srcId="{F558B03F-C033-4C73-A8D7-881E33DC6E02}" destId="{D9B5F649-965E-43BE-BA13-A68CAA403B6C}" srcOrd="0" destOrd="0" presId="urn:microsoft.com/office/officeart/2005/8/layout/radial6"/>
    <dgm:cxn modelId="{36885364-7E2D-4F97-932B-EAE8118CB994}" type="presOf" srcId="{45CE16A7-E568-487F-A51C-E5A57B490D82}" destId="{4C2614A2-CEE9-43F7-9A69-6900398B4F57}" srcOrd="0" destOrd="0" presId="urn:microsoft.com/office/officeart/2005/8/layout/radial6"/>
    <dgm:cxn modelId="{047BF5A8-4693-46BE-8E60-3FE4E90D43CE}" srcId="{1F6B7FB8-D052-4139-B7A0-109869DDDEA3}" destId="{8E8D78ED-5785-4CEB-8603-D43E264BDB48}" srcOrd="2" destOrd="0" parTransId="{E6B03EFC-EF43-4B8B-99E7-EF1EF739C70F}" sibTransId="{F558B03F-C033-4C73-A8D7-881E33DC6E02}"/>
    <dgm:cxn modelId="{83982763-629C-4ADA-B940-5400537212F7}" srcId="{925B795A-EBF8-482A-AC5F-F0A7D24FF141}" destId="{1F6B7FB8-D052-4139-B7A0-109869DDDEA3}" srcOrd="0" destOrd="0" parTransId="{7E8E7878-40C5-4CB7-80E2-936827C18DF1}" sibTransId="{FFA18F5A-1DE9-4085-A228-3C84FA956EFD}"/>
    <dgm:cxn modelId="{70DAECFF-E0CD-4EA4-A5FC-5141294D8B77}" type="presOf" srcId="{925B795A-EBF8-482A-AC5F-F0A7D24FF141}" destId="{69CCFE51-0303-45D8-B04B-FC2202E86A28}" srcOrd="0" destOrd="0" presId="urn:microsoft.com/office/officeart/2005/8/layout/radial6"/>
    <dgm:cxn modelId="{8FB3CC26-465A-4EF4-81CB-10D253A6F2B1}" srcId="{1F6B7FB8-D052-4139-B7A0-109869DDDEA3}" destId="{CE0462BD-9402-4FE4-9685-4E1AF017AEBD}" srcOrd="3" destOrd="0" parTransId="{0B61A1E9-7DAD-47C1-A5BF-48DFA3EDD13D}" sibTransId="{0CFB98E3-67FB-4FD2-9C87-78649AC8F914}"/>
    <dgm:cxn modelId="{1AC2BDAF-7599-43D6-A15F-CDADCD00245A}" srcId="{1F6B7FB8-D052-4139-B7A0-109869DDDEA3}" destId="{45CE16A7-E568-487F-A51C-E5A57B490D82}" srcOrd="0" destOrd="0" parTransId="{F90A7D2F-630A-4622-8935-6F8BEA9A02AD}" sibTransId="{E71674D4-F2C4-437F-BE70-156950811D01}"/>
    <dgm:cxn modelId="{F44A8C45-EF13-42EA-9F6A-62E41CB6A343}" type="presOf" srcId="{8E8D78ED-5785-4CEB-8603-D43E264BDB48}" destId="{3E759A6C-FA9A-4ED8-BB57-2E4D77AE3507}" srcOrd="0" destOrd="0" presId="urn:microsoft.com/office/officeart/2005/8/layout/radial6"/>
    <dgm:cxn modelId="{1D4AA7FF-18AD-4EE7-A6CE-3557B4ED7229}" type="presOf" srcId="{1F6B7FB8-D052-4139-B7A0-109869DDDEA3}" destId="{931AAD98-CC9E-4096-A214-9003A75811AF}" srcOrd="0" destOrd="0" presId="urn:microsoft.com/office/officeart/2005/8/layout/radial6"/>
    <dgm:cxn modelId="{292C38FA-4CC7-4486-AB1A-0EA0E629D099}" type="presOf" srcId="{F5D617A8-301A-436F-A125-6DCA18085510}" destId="{4F665CA1-0818-49BC-85E5-53F181261025}" srcOrd="0" destOrd="0" presId="urn:microsoft.com/office/officeart/2005/8/layout/radial6"/>
    <dgm:cxn modelId="{C39BC8FC-493A-498B-A279-B8C6D684A7E5}" type="presOf" srcId="{E71674D4-F2C4-437F-BE70-156950811D01}" destId="{797D8845-391A-4023-885A-128537E24267}" srcOrd="0" destOrd="0" presId="urn:microsoft.com/office/officeart/2005/8/layout/radial6"/>
    <dgm:cxn modelId="{192C2EC1-8D7A-438B-B579-F170E9DB20A3}" type="presOf" srcId="{0CFB98E3-67FB-4FD2-9C87-78649AC8F914}" destId="{C9614589-5ECB-48CC-A9EC-FC3AF03F45AA}" srcOrd="0" destOrd="0" presId="urn:microsoft.com/office/officeart/2005/8/layout/radial6"/>
    <dgm:cxn modelId="{04023883-F8D8-41F1-ACAC-DBA89FC6F47C}" type="presOf" srcId="{CE4CA026-41E0-4B21-AD4F-3D913D076012}" destId="{19B70DC8-FA5A-44AF-A450-269ABA03CD15}" srcOrd="0" destOrd="0" presId="urn:microsoft.com/office/officeart/2005/8/layout/radial6"/>
    <dgm:cxn modelId="{6D4CBCFC-F24D-4DDD-8810-25E63CFB8C1B}" type="presOf" srcId="{CE0462BD-9402-4FE4-9685-4E1AF017AEBD}" destId="{913FB10D-B1BB-447F-9E74-94EC45930A34}" srcOrd="0" destOrd="0" presId="urn:microsoft.com/office/officeart/2005/8/layout/radial6"/>
    <dgm:cxn modelId="{457F75EA-2809-4505-BBE6-2D8A9490B4B6}" srcId="{1F6B7FB8-D052-4139-B7A0-109869DDDEA3}" destId="{CE4CA026-41E0-4B21-AD4F-3D913D076012}" srcOrd="1" destOrd="0" parTransId="{3E773C12-E0D5-43B8-BDFC-36B88EB01AD7}" sibTransId="{F5D617A8-301A-436F-A125-6DCA18085510}"/>
    <dgm:cxn modelId="{BE7CCF53-C04C-4C61-B6BE-467E4713D407}" type="presParOf" srcId="{69CCFE51-0303-45D8-B04B-FC2202E86A28}" destId="{931AAD98-CC9E-4096-A214-9003A75811AF}" srcOrd="0" destOrd="0" presId="urn:microsoft.com/office/officeart/2005/8/layout/radial6"/>
    <dgm:cxn modelId="{5000B125-8559-48BD-B7B7-9E895CB9DB5A}" type="presParOf" srcId="{69CCFE51-0303-45D8-B04B-FC2202E86A28}" destId="{4C2614A2-CEE9-43F7-9A69-6900398B4F57}" srcOrd="1" destOrd="0" presId="urn:microsoft.com/office/officeart/2005/8/layout/radial6"/>
    <dgm:cxn modelId="{9D65900E-F5A0-4EBD-B835-AB57035C5DB9}" type="presParOf" srcId="{69CCFE51-0303-45D8-B04B-FC2202E86A28}" destId="{4E87413D-33AB-4D26-9858-6A2CFAD4A9BB}" srcOrd="2" destOrd="0" presId="urn:microsoft.com/office/officeart/2005/8/layout/radial6"/>
    <dgm:cxn modelId="{EC155D83-76CE-456E-8F10-7530772C4069}" type="presParOf" srcId="{69CCFE51-0303-45D8-B04B-FC2202E86A28}" destId="{797D8845-391A-4023-885A-128537E24267}" srcOrd="3" destOrd="0" presId="urn:microsoft.com/office/officeart/2005/8/layout/radial6"/>
    <dgm:cxn modelId="{4D70C5E1-53F7-4988-A9D5-389C97FAAA3A}" type="presParOf" srcId="{69CCFE51-0303-45D8-B04B-FC2202E86A28}" destId="{19B70DC8-FA5A-44AF-A450-269ABA03CD15}" srcOrd="4" destOrd="0" presId="urn:microsoft.com/office/officeart/2005/8/layout/radial6"/>
    <dgm:cxn modelId="{58D6A0DF-92A6-4F19-9305-511D02FEA253}" type="presParOf" srcId="{69CCFE51-0303-45D8-B04B-FC2202E86A28}" destId="{6B2712F4-C1CD-404E-A4D9-E3209AE16E42}" srcOrd="5" destOrd="0" presId="urn:microsoft.com/office/officeart/2005/8/layout/radial6"/>
    <dgm:cxn modelId="{42CE90E2-DC67-4915-B018-C33EF300D50E}" type="presParOf" srcId="{69CCFE51-0303-45D8-B04B-FC2202E86A28}" destId="{4F665CA1-0818-49BC-85E5-53F181261025}" srcOrd="6" destOrd="0" presId="urn:microsoft.com/office/officeart/2005/8/layout/radial6"/>
    <dgm:cxn modelId="{BE2B4C53-1BD1-46A8-86A5-BF94568B492B}" type="presParOf" srcId="{69CCFE51-0303-45D8-B04B-FC2202E86A28}" destId="{3E759A6C-FA9A-4ED8-BB57-2E4D77AE3507}" srcOrd="7" destOrd="0" presId="urn:microsoft.com/office/officeart/2005/8/layout/radial6"/>
    <dgm:cxn modelId="{21613BED-CD35-4D6D-B706-66F79AD3FD3A}" type="presParOf" srcId="{69CCFE51-0303-45D8-B04B-FC2202E86A28}" destId="{7B874238-1E3B-4B72-B984-5284E817E8A5}" srcOrd="8" destOrd="0" presId="urn:microsoft.com/office/officeart/2005/8/layout/radial6"/>
    <dgm:cxn modelId="{3FEF1D2B-4A4B-4C7B-9C0F-7E032263759A}" type="presParOf" srcId="{69CCFE51-0303-45D8-B04B-FC2202E86A28}" destId="{D9B5F649-965E-43BE-BA13-A68CAA403B6C}" srcOrd="9" destOrd="0" presId="urn:microsoft.com/office/officeart/2005/8/layout/radial6"/>
    <dgm:cxn modelId="{B842D417-BC6C-4415-8EDD-C7613AE35F36}" type="presParOf" srcId="{69CCFE51-0303-45D8-B04B-FC2202E86A28}" destId="{913FB10D-B1BB-447F-9E74-94EC45930A34}" srcOrd="10" destOrd="0" presId="urn:microsoft.com/office/officeart/2005/8/layout/radial6"/>
    <dgm:cxn modelId="{B41314B2-480F-4708-8495-53A2991D7C26}" type="presParOf" srcId="{69CCFE51-0303-45D8-B04B-FC2202E86A28}" destId="{4F54A029-3CF2-46A9-A165-7D74684B1402}" srcOrd="11" destOrd="0" presId="urn:microsoft.com/office/officeart/2005/8/layout/radial6"/>
    <dgm:cxn modelId="{76935E20-850A-4E86-8F25-7975A5977635}" type="presParOf" srcId="{69CCFE51-0303-45D8-B04B-FC2202E86A28}" destId="{C9614589-5ECB-48CC-A9EC-FC3AF03F45AA}"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614589-5ECB-48CC-A9EC-FC3AF03F45AA}">
      <dsp:nvSpPr>
        <dsp:cNvPr id="0" name=""/>
        <dsp:cNvSpPr/>
      </dsp:nvSpPr>
      <dsp:spPr>
        <a:xfrm>
          <a:off x="1436067" y="849651"/>
          <a:ext cx="5278255" cy="5278255"/>
        </a:xfrm>
        <a:prstGeom prst="blockArc">
          <a:avLst>
            <a:gd name="adj1" fmla="val 10979970"/>
            <a:gd name="adj2" fmla="val 16782284"/>
            <a:gd name="adj3" fmla="val 4642"/>
          </a:avLst>
        </a:prstGeom>
        <a:solidFill>
          <a:schemeClr val="accent6">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D9B5F649-965E-43BE-BA13-A68CAA403B6C}">
      <dsp:nvSpPr>
        <dsp:cNvPr id="0" name=""/>
        <dsp:cNvSpPr/>
      </dsp:nvSpPr>
      <dsp:spPr>
        <a:xfrm>
          <a:off x="1439430" y="685292"/>
          <a:ext cx="5278255" cy="5278255"/>
        </a:xfrm>
        <a:prstGeom prst="blockArc">
          <a:avLst>
            <a:gd name="adj1" fmla="val 4805885"/>
            <a:gd name="adj2" fmla="val 10760705"/>
            <a:gd name="adj3" fmla="val 4642"/>
          </a:avLst>
        </a:prstGeom>
        <a:solidFill>
          <a:schemeClr val="accent6">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4F665CA1-0818-49BC-85E5-53F181261025}">
      <dsp:nvSpPr>
        <dsp:cNvPr id="0" name=""/>
        <dsp:cNvSpPr/>
      </dsp:nvSpPr>
      <dsp:spPr>
        <a:xfrm>
          <a:off x="2482791" y="717703"/>
          <a:ext cx="5278255" cy="5278255"/>
        </a:xfrm>
        <a:prstGeom prst="blockArc">
          <a:avLst>
            <a:gd name="adj1" fmla="val 21526535"/>
            <a:gd name="adj2" fmla="val 6207628"/>
            <a:gd name="adj3" fmla="val 4642"/>
          </a:avLst>
        </a:prstGeom>
        <a:solidFill>
          <a:schemeClr val="accent6">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797D8845-391A-4023-885A-128537E24267}">
      <dsp:nvSpPr>
        <dsp:cNvPr id="0" name=""/>
        <dsp:cNvSpPr/>
      </dsp:nvSpPr>
      <dsp:spPr>
        <a:xfrm>
          <a:off x="2486527" y="811884"/>
          <a:ext cx="5278255" cy="5278255"/>
        </a:xfrm>
        <a:prstGeom prst="blockArc">
          <a:avLst>
            <a:gd name="adj1" fmla="val 15370632"/>
            <a:gd name="adj2" fmla="val 21400834"/>
            <a:gd name="adj3" fmla="val 4642"/>
          </a:avLst>
        </a:prstGeom>
        <a:solidFill>
          <a:schemeClr val="accent6">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931AAD98-CC9E-4096-A214-9003A75811AF}">
      <dsp:nvSpPr>
        <dsp:cNvPr id="0" name=""/>
        <dsp:cNvSpPr/>
      </dsp:nvSpPr>
      <dsp:spPr>
        <a:xfrm>
          <a:off x="2987828" y="2132839"/>
          <a:ext cx="3052169" cy="2460028"/>
        </a:xfrm>
        <a:prstGeom prst="ellipse">
          <a:avLst/>
        </a:prstGeom>
        <a:solidFill>
          <a:schemeClr val="accent5">
            <a:lumMod val="20000"/>
            <a:lumOff val="8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0640" rIns="0" bIns="40640" numCol="1" spcCol="1270" anchor="ctr" anchorCtr="0">
          <a:noAutofit/>
        </a:bodyPr>
        <a:lstStyle/>
        <a:p>
          <a:pPr lvl="0" algn="ctr" defTabSz="1422400">
            <a:lnSpc>
              <a:spcPct val="90000"/>
            </a:lnSpc>
            <a:spcBef>
              <a:spcPct val="0"/>
            </a:spcBef>
            <a:spcAft>
              <a:spcPct val="35000"/>
            </a:spcAft>
          </a:pPr>
          <a:endParaRPr lang="en-GB" sz="3200" b="1" i="0" kern="1200" baseline="0" dirty="0">
            <a:solidFill>
              <a:schemeClr val="tx1"/>
            </a:solidFill>
            <a:latin typeface="Century Gothic" panose="020B0502020202020204" pitchFamily="34" charset="0"/>
          </a:endParaRPr>
        </a:p>
      </dsp:txBody>
      <dsp:txXfrm>
        <a:off x="3434808" y="2493102"/>
        <a:ext cx="2158209" cy="1739502"/>
      </dsp:txXfrm>
    </dsp:sp>
    <dsp:sp modelId="{4C2614A2-CEE9-43F7-9A69-6900398B4F57}">
      <dsp:nvSpPr>
        <dsp:cNvPr id="0" name=""/>
        <dsp:cNvSpPr/>
      </dsp:nvSpPr>
      <dsp:spPr>
        <a:xfrm>
          <a:off x="3203853" y="188646"/>
          <a:ext cx="2611791" cy="1518292"/>
        </a:xfrm>
        <a:prstGeom prst="ellipse">
          <a:avLst/>
        </a:prstGeom>
        <a:solidFill>
          <a:schemeClr val="accent5">
            <a:lumMod val="20000"/>
            <a:lumOff val="8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GB" sz="2800" i="1" kern="1200" baseline="0" dirty="0" smtClean="0">
              <a:solidFill>
                <a:schemeClr val="tx1"/>
              </a:solidFill>
              <a:latin typeface="Cambria" panose="02040503050406030204" pitchFamily="18" charset="0"/>
            </a:rPr>
            <a:t>raise profile </a:t>
          </a:r>
          <a:endParaRPr lang="en-GB" sz="2800" i="1" kern="1200" baseline="0" dirty="0">
            <a:solidFill>
              <a:schemeClr val="tx1"/>
            </a:solidFill>
            <a:latin typeface="Cambria" panose="02040503050406030204" pitchFamily="18" charset="0"/>
          </a:endParaRPr>
        </a:p>
      </dsp:txBody>
      <dsp:txXfrm>
        <a:off x="3586341" y="410995"/>
        <a:ext cx="1846815" cy="1073594"/>
      </dsp:txXfrm>
    </dsp:sp>
    <dsp:sp modelId="{19B70DC8-FA5A-44AF-A450-269ABA03CD15}">
      <dsp:nvSpPr>
        <dsp:cNvPr id="0" name=""/>
        <dsp:cNvSpPr/>
      </dsp:nvSpPr>
      <dsp:spPr>
        <a:xfrm>
          <a:off x="6217904" y="2420898"/>
          <a:ext cx="2962606" cy="1761696"/>
        </a:xfrm>
        <a:prstGeom prst="ellipse">
          <a:avLst/>
        </a:prstGeom>
        <a:solidFill>
          <a:schemeClr val="accent5">
            <a:lumMod val="20000"/>
            <a:lumOff val="8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lvl="0" algn="ctr" defTabSz="1244600">
            <a:lnSpc>
              <a:spcPct val="90000"/>
            </a:lnSpc>
            <a:spcBef>
              <a:spcPct val="0"/>
            </a:spcBef>
            <a:spcAft>
              <a:spcPct val="35000"/>
            </a:spcAft>
          </a:pPr>
          <a:r>
            <a:rPr lang="en-GB" sz="2800" i="1" kern="1200" baseline="0" dirty="0" smtClean="0">
              <a:solidFill>
                <a:schemeClr val="tx1"/>
              </a:solidFill>
              <a:latin typeface="Cambria" panose="02040503050406030204" pitchFamily="18" charset="0"/>
            </a:rPr>
            <a:t>identify and intervene</a:t>
          </a:r>
          <a:endParaRPr lang="en-GB" sz="2800" i="1" kern="1200" baseline="0" dirty="0">
            <a:solidFill>
              <a:schemeClr val="tx1"/>
            </a:solidFill>
            <a:latin typeface="Cambria" panose="02040503050406030204" pitchFamily="18" charset="0"/>
          </a:endParaRPr>
        </a:p>
      </dsp:txBody>
      <dsp:txXfrm>
        <a:off x="6651768" y="2678892"/>
        <a:ext cx="2094878" cy="1245708"/>
      </dsp:txXfrm>
    </dsp:sp>
    <dsp:sp modelId="{3E759A6C-FA9A-4ED8-BB57-2E4D77AE3507}">
      <dsp:nvSpPr>
        <dsp:cNvPr id="0" name=""/>
        <dsp:cNvSpPr/>
      </dsp:nvSpPr>
      <dsp:spPr>
        <a:xfrm>
          <a:off x="3203845" y="5013188"/>
          <a:ext cx="2636020" cy="1701415"/>
        </a:xfrm>
        <a:prstGeom prst="ellipse">
          <a:avLst/>
        </a:prstGeom>
        <a:solidFill>
          <a:schemeClr val="accent5">
            <a:lumMod val="20000"/>
            <a:lumOff val="8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GB" sz="2800" i="1" kern="1200" baseline="0" dirty="0" smtClean="0">
              <a:solidFill>
                <a:schemeClr val="tx1"/>
              </a:solidFill>
              <a:latin typeface="Cambria" panose="02040503050406030204" pitchFamily="18" charset="0"/>
            </a:rPr>
            <a:t>develop how we teach ... </a:t>
          </a:r>
          <a:endParaRPr lang="en-GB" sz="2800" i="1" kern="1200" baseline="0" dirty="0">
            <a:solidFill>
              <a:schemeClr val="tx1"/>
            </a:solidFill>
            <a:latin typeface="Cambria" panose="02040503050406030204" pitchFamily="18" charset="0"/>
          </a:endParaRPr>
        </a:p>
      </dsp:txBody>
      <dsp:txXfrm>
        <a:off x="3589881" y="5262354"/>
        <a:ext cx="1863948" cy="1203083"/>
      </dsp:txXfrm>
    </dsp:sp>
    <dsp:sp modelId="{913FB10D-B1BB-447F-9E74-94EC45930A34}">
      <dsp:nvSpPr>
        <dsp:cNvPr id="0" name=""/>
        <dsp:cNvSpPr/>
      </dsp:nvSpPr>
      <dsp:spPr>
        <a:xfrm>
          <a:off x="107509" y="2492901"/>
          <a:ext cx="2786680" cy="1721968"/>
        </a:xfrm>
        <a:prstGeom prst="ellipse">
          <a:avLst/>
        </a:prstGeom>
        <a:solidFill>
          <a:schemeClr val="accent5">
            <a:lumMod val="20000"/>
            <a:lumOff val="8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GB" sz="2800" i="1" kern="1200" baseline="0" dirty="0" smtClean="0">
              <a:solidFill>
                <a:schemeClr val="tx1"/>
              </a:solidFill>
              <a:latin typeface="Cambria" panose="02040503050406030204" pitchFamily="18" charset="0"/>
            </a:rPr>
            <a:t>help parents help their children</a:t>
          </a:r>
          <a:endParaRPr lang="en-GB" sz="2800" i="1" kern="1200" baseline="0" dirty="0">
            <a:solidFill>
              <a:schemeClr val="tx1"/>
            </a:solidFill>
            <a:latin typeface="Cambria" panose="02040503050406030204" pitchFamily="18" charset="0"/>
          </a:endParaRPr>
        </a:p>
      </dsp:txBody>
      <dsp:txXfrm>
        <a:off x="515609" y="2745077"/>
        <a:ext cx="1970480" cy="121761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0BCE210-7291-4069-A2D2-751167BDCDCA}" type="datetimeFigureOut">
              <a:rPr lang="en-GB"/>
              <a:pPr>
                <a:defRPr/>
              </a:pPr>
              <a:t>03/10/2013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9A3BE28-1739-4B79-8996-2B4588318579}" type="slidenum">
              <a:rPr lang="en-GB"/>
              <a:pPr>
                <a:defRPr/>
              </a:pPr>
              <a:t>‹#›</a:t>
            </a:fld>
            <a:endParaRPr lang="en-GB"/>
          </a:p>
        </p:txBody>
      </p:sp>
    </p:spTree>
    <p:extLst>
      <p:ext uri="{BB962C8B-B14F-4D97-AF65-F5344CB8AC3E}">
        <p14:creationId xmlns:p14="http://schemas.microsoft.com/office/powerpoint/2010/main" val="36643199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9E67F3-5D54-464D-B252-AF8B6A56712A}" type="slidenum">
              <a:rPr lang="en-GB" smtClean="0"/>
              <a:pPr fontAlgn="base">
                <a:spcBef>
                  <a:spcPct val="0"/>
                </a:spcBef>
                <a:spcAft>
                  <a:spcPct val="0"/>
                </a:spcAft>
                <a:defRPr/>
              </a:pPr>
              <a:t>1</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9E67F3-5D54-464D-B252-AF8B6A56712A}" type="slidenum">
              <a:rPr lang="en-GB" smtClean="0"/>
              <a:pPr fontAlgn="base">
                <a:spcBef>
                  <a:spcPct val="0"/>
                </a:spcBef>
                <a:spcAft>
                  <a:spcPct val="0"/>
                </a:spcAft>
                <a:defRPr/>
              </a:pPr>
              <a:t>15</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9E67F3-5D54-464D-B252-AF8B6A56712A}" type="slidenum">
              <a:rPr lang="en-GB" smtClean="0"/>
              <a:pPr fontAlgn="base">
                <a:spcBef>
                  <a:spcPct val="0"/>
                </a:spcBef>
                <a:spcAft>
                  <a:spcPct val="0"/>
                </a:spcAft>
                <a:defRPr/>
              </a:pPr>
              <a:t>21</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AC343BCC-5E9A-40A7-A3CA-B26DE693B2DD}" type="datetimeFigureOut">
              <a:rPr lang="en-GB"/>
              <a:pPr>
                <a:defRPr/>
              </a:pPr>
              <a:t>03/10/2013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0F57EF2-FA3D-4340-8B8D-97A016B61A04}" type="slidenum">
              <a:rPr lang="en-GB"/>
              <a:pPr>
                <a:defRPr/>
              </a:pPr>
              <a:t>‹#›</a:t>
            </a:fld>
            <a:endParaRPr lang="en-GB"/>
          </a:p>
        </p:txBody>
      </p:sp>
    </p:spTree>
    <p:extLst>
      <p:ext uri="{BB962C8B-B14F-4D97-AF65-F5344CB8AC3E}">
        <p14:creationId xmlns:p14="http://schemas.microsoft.com/office/powerpoint/2010/main" val="3952821764"/>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B1CAEF3-A0C7-4B01-BB81-9EC78CD200D5}" type="datetimeFigureOut">
              <a:rPr lang="en-GB"/>
              <a:pPr>
                <a:defRPr/>
              </a:pPr>
              <a:t>03/10/2013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37F411D-D1C7-4AA9-B9DC-EA5C7080A006}" type="slidenum">
              <a:rPr lang="en-GB"/>
              <a:pPr>
                <a:defRPr/>
              </a:pPr>
              <a:t>‹#›</a:t>
            </a:fld>
            <a:endParaRPr lang="en-GB"/>
          </a:p>
        </p:txBody>
      </p:sp>
    </p:spTree>
    <p:extLst>
      <p:ext uri="{BB962C8B-B14F-4D97-AF65-F5344CB8AC3E}">
        <p14:creationId xmlns:p14="http://schemas.microsoft.com/office/powerpoint/2010/main" val="285245963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45642E29-B514-4601-A90C-E6546DD203A7}" type="datetimeFigureOut">
              <a:rPr lang="en-GB"/>
              <a:pPr>
                <a:defRPr/>
              </a:pPr>
              <a:t>03/10/2013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D0313E2-D492-4978-B1B9-3A22C447B19A}" type="slidenum">
              <a:rPr lang="en-GB"/>
              <a:pPr>
                <a:defRPr/>
              </a:pPr>
              <a:t>‹#›</a:t>
            </a:fld>
            <a:endParaRPr lang="en-GB"/>
          </a:p>
        </p:txBody>
      </p:sp>
    </p:spTree>
    <p:extLst>
      <p:ext uri="{BB962C8B-B14F-4D97-AF65-F5344CB8AC3E}">
        <p14:creationId xmlns:p14="http://schemas.microsoft.com/office/powerpoint/2010/main" val="2824965559"/>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A7029801-DA5C-45B3-9EE8-265967B5F4BF}" type="datetimeFigureOut">
              <a:rPr lang="en-GB"/>
              <a:pPr>
                <a:defRPr/>
              </a:pPr>
              <a:t>03/10/2013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1A8F9FB-5778-449C-800E-C8D192D03ECE}" type="slidenum">
              <a:rPr lang="en-GB"/>
              <a:pPr>
                <a:defRPr/>
              </a:pPr>
              <a:t>‹#›</a:t>
            </a:fld>
            <a:endParaRPr lang="en-GB"/>
          </a:p>
        </p:txBody>
      </p:sp>
    </p:spTree>
    <p:extLst>
      <p:ext uri="{BB962C8B-B14F-4D97-AF65-F5344CB8AC3E}">
        <p14:creationId xmlns:p14="http://schemas.microsoft.com/office/powerpoint/2010/main" val="2089959164"/>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4B467BB-9CFA-4A6B-9F4D-899DE3F141A6}" type="datetimeFigureOut">
              <a:rPr lang="en-GB"/>
              <a:pPr>
                <a:defRPr/>
              </a:pPr>
              <a:t>03/10/2013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DC28F48-1E77-47BE-AFEE-D32BCD01A871}" type="slidenum">
              <a:rPr lang="en-GB"/>
              <a:pPr>
                <a:defRPr/>
              </a:pPr>
              <a:t>‹#›</a:t>
            </a:fld>
            <a:endParaRPr lang="en-GB"/>
          </a:p>
        </p:txBody>
      </p:sp>
    </p:spTree>
    <p:extLst>
      <p:ext uri="{BB962C8B-B14F-4D97-AF65-F5344CB8AC3E}">
        <p14:creationId xmlns:p14="http://schemas.microsoft.com/office/powerpoint/2010/main" val="129317941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770F0219-00B6-44BD-8128-88ECB1A50514}" type="datetimeFigureOut">
              <a:rPr lang="en-GB"/>
              <a:pPr>
                <a:defRPr/>
              </a:pPr>
              <a:t>03/10/2013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3EFF0E4F-7AAD-4D29-80E5-C4D56BF708D3}" type="slidenum">
              <a:rPr lang="en-GB"/>
              <a:pPr>
                <a:defRPr/>
              </a:pPr>
              <a:t>‹#›</a:t>
            </a:fld>
            <a:endParaRPr lang="en-GB"/>
          </a:p>
        </p:txBody>
      </p:sp>
    </p:spTree>
    <p:extLst>
      <p:ext uri="{BB962C8B-B14F-4D97-AF65-F5344CB8AC3E}">
        <p14:creationId xmlns:p14="http://schemas.microsoft.com/office/powerpoint/2010/main" val="3863721515"/>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4EC2A7F9-5D25-428B-947E-8285D1FBDA0E}" type="datetimeFigureOut">
              <a:rPr lang="en-GB"/>
              <a:pPr>
                <a:defRPr/>
              </a:pPr>
              <a:t>03/10/2013</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14E6FC5C-461F-4DCF-91D2-46EB25CE00CD}" type="slidenum">
              <a:rPr lang="en-GB"/>
              <a:pPr>
                <a:defRPr/>
              </a:pPr>
              <a:t>‹#›</a:t>
            </a:fld>
            <a:endParaRPr lang="en-GB"/>
          </a:p>
        </p:txBody>
      </p:sp>
    </p:spTree>
    <p:extLst>
      <p:ext uri="{BB962C8B-B14F-4D97-AF65-F5344CB8AC3E}">
        <p14:creationId xmlns:p14="http://schemas.microsoft.com/office/powerpoint/2010/main" val="181400801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A38B07A5-3577-42A6-9E64-00FD7084FC83}" type="datetimeFigureOut">
              <a:rPr lang="en-GB"/>
              <a:pPr>
                <a:defRPr/>
              </a:pPr>
              <a:t>03/10/2013</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8D581664-1B9E-4E60-A5E2-0C3403290DD2}" type="slidenum">
              <a:rPr lang="en-GB"/>
              <a:pPr>
                <a:defRPr/>
              </a:pPr>
              <a:t>‹#›</a:t>
            </a:fld>
            <a:endParaRPr lang="en-GB"/>
          </a:p>
        </p:txBody>
      </p:sp>
    </p:spTree>
    <p:extLst>
      <p:ext uri="{BB962C8B-B14F-4D97-AF65-F5344CB8AC3E}">
        <p14:creationId xmlns:p14="http://schemas.microsoft.com/office/powerpoint/2010/main" val="2110040082"/>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2B98CE5-A18A-4DF6-88F1-869ABB740B72}" type="datetimeFigureOut">
              <a:rPr lang="en-GB"/>
              <a:pPr>
                <a:defRPr/>
              </a:pPr>
              <a:t>03/10/2013</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06694C92-36CB-4B63-8867-042FB82868A7}" type="slidenum">
              <a:rPr lang="en-GB"/>
              <a:pPr>
                <a:defRPr/>
              </a:pPr>
              <a:t>‹#›</a:t>
            </a:fld>
            <a:endParaRPr lang="en-GB"/>
          </a:p>
        </p:txBody>
      </p:sp>
    </p:spTree>
    <p:extLst>
      <p:ext uri="{BB962C8B-B14F-4D97-AF65-F5344CB8AC3E}">
        <p14:creationId xmlns:p14="http://schemas.microsoft.com/office/powerpoint/2010/main" val="6589791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7259678-53B8-494F-8461-9CF1E433E6E6}" type="datetimeFigureOut">
              <a:rPr lang="en-GB"/>
              <a:pPr>
                <a:defRPr/>
              </a:pPr>
              <a:t>03/10/2013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6FE22335-34D2-4E05-B446-F258831B214F}" type="slidenum">
              <a:rPr lang="en-GB"/>
              <a:pPr>
                <a:defRPr/>
              </a:pPr>
              <a:t>‹#›</a:t>
            </a:fld>
            <a:endParaRPr lang="en-GB"/>
          </a:p>
        </p:txBody>
      </p:sp>
    </p:spTree>
    <p:extLst>
      <p:ext uri="{BB962C8B-B14F-4D97-AF65-F5344CB8AC3E}">
        <p14:creationId xmlns:p14="http://schemas.microsoft.com/office/powerpoint/2010/main" val="3052005535"/>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938F836-3AEF-406C-B3F1-F46CE6B1675E}" type="datetimeFigureOut">
              <a:rPr lang="en-GB"/>
              <a:pPr>
                <a:defRPr/>
              </a:pPr>
              <a:t>03/10/2013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62E8CFE-1D2B-4D5E-AE4D-57E42E2CF80D}" type="slidenum">
              <a:rPr lang="en-GB"/>
              <a:pPr>
                <a:defRPr/>
              </a:pPr>
              <a:t>‹#›</a:t>
            </a:fld>
            <a:endParaRPr lang="en-GB"/>
          </a:p>
        </p:txBody>
      </p:sp>
    </p:spTree>
    <p:extLst>
      <p:ext uri="{BB962C8B-B14F-4D97-AF65-F5344CB8AC3E}">
        <p14:creationId xmlns:p14="http://schemas.microsoft.com/office/powerpoint/2010/main" val="2469570266"/>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1BA2F4D9-92F3-40CB-8F99-B2C89AB17568}" type="datetimeFigureOut">
              <a:rPr lang="en-GB"/>
              <a:pPr>
                <a:defRPr/>
              </a:pPr>
              <a:t>03/10/2013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1C14235-A3C9-46F8-8951-69AD1804E87A}"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a:spLocks noGrp="1"/>
          </p:cNvSpPr>
          <p:nvPr>
            <p:ph type="title"/>
          </p:nvPr>
        </p:nvSpPr>
        <p:spPr>
          <a:xfrm>
            <a:off x="395288" y="5300663"/>
            <a:ext cx="8229600" cy="1143000"/>
          </a:xfrm>
        </p:spPr>
        <p:txBody>
          <a:bodyPr/>
          <a:lstStyle/>
          <a:p>
            <a:pPr eaLnBrk="1" hangingPunct="1"/>
            <a:r>
              <a:rPr lang="en-GB" altLang="en-US" sz="6000" b="1" dirty="0" smtClean="0">
                <a:latin typeface="Cambria" pitchFamily="18" charset="0"/>
              </a:rPr>
              <a:t>mathematics at EPCHS</a:t>
            </a:r>
          </a:p>
        </p:txBody>
      </p:sp>
      <p:pic>
        <p:nvPicPr>
          <p:cNvPr id="2051" name="Picture 7" descr="goldfish.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125538"/>
            <a:ext cx="5089525"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GB" b="1" dirty="0" smtClean="0">
                <a:latin typeface="Cambria" pitchFamily="18" charset="0"/>
              </a:rPr>
              <a:t>mathsurgery</a:t>
            </a:r>
            <a:r>
              <a:rPr lang="en-GB" dirty="0" smtClean="0">
                <a:latin typeface="Century Gothic" pitchFamily="34" charset="0"/>
              </a:rPr>
              <a:t>.wikispaces.com</a:t>
            </a:r>
            <a:br>
              <a:rPr lang="en-GB" dirty="0" smtClean="0">
                <a:latin typeface="Century Gothic" pitchFamily="34" charset="0"/>
              </a:rPr>
            </a:br>
            <a:r>
              <a:rPr lang="en-GB" sz="3600" dirty="0" smtClean="0">
                <a:latin typeface="Century Gothic" pitchFamily="34" charset="0"/>
              </a:rPr>
              <a:t>usage analytics</a:t>
            </a:r>
            <a:endParaRPr lang="en-GB" dirty="0"/>
          </a:p>
        </p:txBody>
      </p:sp>
      <p:pic>
        <p:nvPicPr>
          <p:cNvPr id="1126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3989" t="22426" r="47335" b="29596"/>
          <a:stretch/>
        </p:blipFill>
        <p:spPr bwMode="auto">
          <a:xfrm>
            <a:off x="3131840" y="1640541"/>
            <a:ext cx="2796988" cy="3509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GB" b="1" dirty="0" smtClean="0">
                <a:latin typeface="Cambria" pitchFamily="18" charset="0"/>
              </a:rPr>
              <a:t>mathsurgery</a:t>
            </a:r>
            <a:r>
              <a:rPr lang="en-GB" dirty="0" smtClean="0">
                <a:latin typeface="Century Gothic" pitchFamily="34" charset="0"/>
              </a:rPr>
              <a:t>.wikispaces.com</a:t>
            </a:r>
            <a:br>
              <a:rPr lang="en-GB" dirty="0" smtClean="0">
                <a:latin typeface="Century Gothic" pitchFamily="34" charset="0"/>
              </a:rPr>
            </a:br>
            <a:r>
              <a:rPr lang="en-GB" sz="3600" dirty="0" smtClean="0">
                <a:latin typeface="Century Gothic" pitchFamily="34" charset="0"/>
              </a:rPr>
              <a:t>usage analytics</a:t>
            </a:r>
            <a:endParaRPr lang="en-GB" dirty="0"/>
          </a:p>
        </p:txBody>
      </p:sp>
      <p:pic>
        <p:nvPicPr>
          <p:cNvPr id="1229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3437" t="13235" r="3492" b="30883"/>
          <a:stretch/>
        </p:blipFill>
        <p:spPr bwMode="auto">
          <a:xfrm>
            <a:off x="1043608" y="1628800"/>
            <a:ext cx="7126941" cy="4087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GB" b="1" dirty="0" smtClean="0">
                <a:latin typeface="Cambria" pitchFamily="18" charset="0"/>
              </a:rPr>
              <a:t>mathsurgery</a:t>
            </a:r>
            <a:r>
              <a:rPr lang="en-GB" dirty="0" smtClean="0">
                <a:latin typeface="Century Gothic" pitchFamily="34" charset="0"/>
              </a:rPr>
              <a:t>.wikispaces.com</a:t>
            </a:r>
            <a:br>
              <a:rPr lang="en-GB" dirty="0" smtClean="0">
                <a:latin typeface="Century Gothic" pitchFamily="34" charset="0"/>
              </a:rPr>
            </a:br>
            <a:r>
              <a:rPr lang="en-GB" sz="3600" dirty="0" smtClean="0">
                <a:latin typeface="Century Gothic" pitchFamily="34" charset="0"/>
              </a:rPr>
              <a:t>usage analytics</a:t>
            </a:r>
            <a:endParaRPr lang="en-GB" dirty="0"/>
          </a:p>
        </p:txBody>
      </p:sp>
      <p:pic>
        <p:nvPicPr>
          <p:cNvPr id="1331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3438" t="35110" r="1837" b="7905"/>
          <a:stretch/>
        </p:blipFill>
        <p:spPr bwMode="auto">
          <a:xfrm>
            <a:off x="971600" y="1772816"/>
            <a:ext cx="7288306" cy="4168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74638"/>
            <a:ext cx="8229600" cy="1354137"/>
          </a:xfrm>
        </p:spPr>
        <p:txBody>
          <a:bodyPr/>
          <a:lstStyle/>
          <a:p>
            <a:pPr eaLnBrk="1" hangingPunct="1"/>
            <a:r>
              <a:rPr lang="en-GB" altLang="en-US" sz="6000" b="1" smtClean="0">
                <a:latin typeface="Cambria" pitchFamily="18" charset="0"/>
              </a:rPr>
              <a:t>mymaths.co.uk</a:t>
            </a:r>
            <a:r>
              <a:rPr lang="en-GB" altLang="en-US" sz="3200" smtClean="0">
                <a:latin typeface="Century Gothic" pitchFamily="34" charset="0"/>
              </a:rPr>
              <a:t/>
            </a:r>
            <a:br>
              <a:rPr lang="en-GB" altLang="en-US" sz="3200" smtClean="0">
                <a:latin typeface="Century Gothic" pitchFamily="34" charset="0"/>
              </a:rPr>
            </a:br>
            <a:r>
              <a:rPr lang="en-GB" altLang="en-US" sz="2000" smtClean="0">
                <a:latin typeface="Century Gothic" pitchFamily="34" charset="0"/>
              </a:rPr>
              <a:t>you’ll need a logon and password - please ask the school</a:t>
            </a:r>
            <a:endParaRPr lang="en-GB" altLang="en-US" sz="3200" b="1" smtClean="0">
              <a:latin typeface="Century Gothic" pitchFamily="34" charset="0"/>
            </a:endParaRPr>
          </a:p>
        </p:txBody>
      </p:sp>
      <p:pic>
        <p:nvPicPr>
          <p:cNvPr id="14339" name="Content Placeholder 3" descr="mymaths.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63713" y="1773238"/>
            <a:ext cx="5688012" cy="4525962"/>
          </a:xfrm>
        </p:spPr>
      </p:pic>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GB" altLang="en-US" sz="4800" b="1" smtClean="0">
                <a:latin typeface="Cambria" pitchFamily="18" charset="0"/>
              </a:rPr>
              <a:t>Equipment</a:t>
            </a:r>
            <a:r>
              <a:rPr lang="en-GB" altLang="en-US" sz="2000" smtClean="0">
                <a:latin typeface="Century Gothic" pitchFamily="34" charset="0"/>
              </a:rPr>
              <a:t/>
            </a:r>
            <a:br>
              <a:rPr lang="en-GB" altLang="en-US" sz="2000" smtClean="0">
                <a:latin typeface="Century Gothic" pitchFamily="34" charset="0"/>
              </a:rPr>
            </a:br>
            <a:r>
              <a:rPr lang="en-GB" altLang="en-US" sz="1800" smtClean="0">
                <a:latin typeface="Century Gothic" pitchFamily="34" charset="0"/>
              </a:rPr>
              <a:t>follow the links on the school website or on the mathsurgery wiki</a:t>
            </a:r>
            <a:endParaRPr lang="en-GB" altLang="en-US" sz="2000" smtClean="0">
              <a:latin typeface="Century Gothic" pitchFamily="34" charset="0"/>
            </a:endParaRPr>
          </a:p>
        </p:txBody>
      </p:sp>
      <p:pic>
        <p:nvPicPr>
          <p:cNvPr id="15363" name="Content Placeholder 3" descr="casio calc.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446463" y="1600200"/>
            <a:ext cx="2251075" cy="4525963"/>
          </a:xfrm>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a:spLocks noGrp="1"/>
          </p:cNvSpPr>
          <p:nvPr>
            <p:ph type="title"/>
          </p:nvPr>
        </p:nvSpPr>
        <p:spPr>
          <a:xfrm>
            <a:off x="395288" y="5300663"/>
            <a:ext cx="8229600" cy="1143000"/>
          </a:xfrm>
        </p:spPr>
        <p:txBody>
          <a:bodyPr/>
          <a:lstStyle/>
          <a:p>
            <a:pPr eaLnBrk="1" hangingPunct="1"/>
            <a:r>
              <a:rPr lang="en-GB" altLang="en-US" sz="6000" b="1" dirty="0" smtClean="0">
                <a:latin typeface="Cambria" pitchFamily="18" charset="0"/>
              </a:rPr>
              <a:t>numeracy at EPCHS</a:t>
            </a:r>
          </a:p>
        </p:txBody>
      </p:sp>
      <p:pic>
        <p:nvPicPr>
          <p:cNvPr id="2051" name="Picture 7" descr="goldfish.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125538"/>
            <a:ext cx="5089525"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822685"/>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Box 2"/>
          <p:cNvSpPr txBox="1">
            <a:spLocks noChangeArrowheads="1"/>
          </p:cNvSpPr>
          <p:nvPr/>
        </p:nvSpPr>
        <p:spPr bwMode="auto">
          <a:xfrm>
            <a:off x="574800" y="2060848"/>
            <a:ext cx="8064500" cy="4468916"/>
          </a:xfrm>
          <a:prstGeom prst="rect">
            <a:avLst/>
          </a:prstGeom>
          <a:noFill/>
          <a:ln w="9525">
            <a:noFill/>
            <a:miter lim="800000"/>
            <a:headEnd/>
            <a:tailEnd/>
          </a:ln>
        </p:spPr>
        <p:txBody>
          <a:bodyPr>
            <a:spAutoFit/>
          </a:bodyPr>
          <a:lstStyle/>
          <a:p>
            <a:pPr marL="342900" indent="-342900" fontAlgn="auto">
              <a:spcBef>
                <a:spcPct val="20000"/>
              </a:spcBef>
              <a:spcAft>
                <a:spcPts val="0"/>
              </a:spcAft>
              <a:buFont typeface="+mj-lt"/>
              <a:buAutoNum type="arabicPeriod"/>
              <a:defRPr/>
            </a:pPr>
            <a:r>
              <a:rPr lang="en-GB" dirty="0" smtClean="0">
                <a:latin typeface="Century Gothic" pitchFamily="34" charset="0"/>
                <a:cs typeface="+mn-cs"/>
              </a:rPr>
              <a:t>The </a:t>
            </a:r>
            <a:r>
              <a:rPr lang="en-GB" dirty="0">
                <a:latin typeface="Century Gothic" pitchFamily="34" charset="0"/>
                <a:cs typeface="+mn-cs"/>
              </a:rPr>
              <a:t>lowest levels of participation in the jobs market are those with poor numeracy rather than poor literacy skills.</a:t>
            </a:r>
          </a:p>
          <a:p>
            <a:pPr marL="342900" indent="-342900" fontAlgn="auto">
              <a:spcBef>
                <a:spcPct val="20000"/>
              </a:spcBef>
              <a:spcAft>
                <a:spcPts val="0"/>
              </a:spcAft>
              <a:buFont typeface="+mj-lt"/>
              <a:buAutoNum type="arabicPeriod"/>
              <a:defRPr/>
            </a:pPr>
            <a:endParaRPr lang="en-GB" dirty="0">
              <a:latin typeface="Century Gothic" pitchFamily="34" charset="0"/>
              <a:cs typeface="+mn-cs"/>
            </a:endParaRPr>
          </a:p>
          <a:p>
            <a:pPr marL="342900" indent="-342900" fontAlgn="auto">
              <a:spcBef>
                <a:spcPct val="20000"/>
              </a:spcBef>
              <a:spcAft>
                <a:spcPts val="0"/>
              </a:spcAft>
              <a:buFont typeface="+mj-lt"/>
              <a:buAutoNum type="arabicPeriod"/>
              <a:defRPr/>
            </a:pPr>
            <a:r>
              <a:rPr lang="en-US" i="1" dirty="0" smtClean="0">
                <a:latin typeface="Cambria" panose="02040503050406030204" pitchFamily="18" charset="0"/>
                <a:ea typeface="Cambria Math" panose="02040503050406030204" pitchFamily="18" charset="0"/>
                <a:cs typeface="+mn-cs"/>
              </a:rPr>
              <a:t>“</a:t>
            </a:r>
            <a:r>
              <a:rPr lang="en-US" i="1" dirty="0">
                <a:latin typeface="Cambria" panose="02040503050406030204" pitchFamily="18" charset="0"/>
                <a:ea typeface="Cambria Math" panose="02040503050406030204" pitchFamily="18" charset="0"/>
                <a:cs typeface="+mn-cs"/>
              </a:rPr>
              <a:t>I advise my students to listen carefully the moment they decide to take no more mathematics courses. They might be able to hear the sound of closing doors.” </a:t>
            </a:r>
          </a:p>
          <a:p>
            <a:pPr algn="r" fontAlgn="auto">
              <a:spcBef>
                <a:spcPct val="20000"/>
              </a:spcBef>
              <a:spcAft>
                <a:spcPts val="0"/>
              </a:spcAft>
              <a:defRPr/>
            </a:pPr>
            <a:r>
              <a:rPr lang="en-US" dirty="0">
                <a:latin typeface="Century Gothic" pitchFamily="34" charset="0"/>
                <a:cs typeface="+mn-cs"/>
              </a:rPr>
              <a:t>			     		</a:t>
            </a:r>
            <a:r>
              <a:rPr lang="en-US" sz="1400" b="1" dirty="0">
                <a:latin typeface="Century Gothic" pitchFamily="34" charset="0"/>
                <a:cs typeface="+mn-cs"/>
              </a:rPr>
              <a:t>James Caballero, 1991</a:t>
            </a:r>
          </a:p>
          <a:p>
            <a:pPr marL="342900" indent="-342900" fontAlgn="auto">
              <a:spcBef>
                <a:spcPct val="20000"/>
              </a:spcBef>
              <a:spcAft>
                <a:spcPts val="0"/>
              </a:spcAft>
              <a:buFont typeface="+mj-lt"/>
              <a:buAutoNum type="arabicPeriod"/>
              <a:defRPr/>
            </a:pPr>
            <a:endParaRPr lang="en-US" dirty="0">
              <a:latin typeface="Century Gothic" pitchFamily="34" charset="0"/>
              <a:cs typeface="+mn-cs"/>
            </a:endParaRPr>
          </a:p>
          <a:p>
            <a:pPr marL="342900" indent="-342900" fontAlgn="auto">
              <a:spcBef>
                <a:spcPct val="20000"/>
              </a:spcBef>
              <a:spcAft>
                <a:spcPts val="0"/>
              </a:spcAft>
              <a:buFont typeface="+mj-lt"/>
              <a:buAutoNum type="arabicPeriod" startAt="3"/>
              <a:defRPr/>
            </a:pPr>
            <a:r>
              <a:rPr lang="en-GB" dirty="0" smtClean="0">
                <a:latin typeface="Century Gothic" pitchFamily="34" charset="0"/>
                <a:cs typeface="+mn-cs"/>
              </a:rPr>
              <a:t>78</a:t>
            </a:r>
            <a:r>
              <a:rPr lang="en-GB" dirty="0">
                <a:latin typeface="Century Gothic" pitchFamily="34" charset="0"/>
                <a:cs typeface="+mn-cs"/>
              </a:rPr>
              <a:t>% of adults cannot calculate the interest on a loan, 71% cannot work out the miles per gallon on a trip, 58% cannot calculate 10% for a tip.</a:t>
            </a:r>
          </a:p>
          <a:p>
            <a:pPr marL="342900" indent="-342900" fontAlgn="auto">
              <a:spcBef>
                <a:spcPct val="20000"/>
              </a:spcBef>
              <a:spcAft>
                <a:spcPts val="0"/>
              </a:spcAft>
              <a:buFont typeface="+mj-lt"/>
              <a:buAutoNum type="arabicPeriod" startAt="3"/>
              <a:defRPr/>
            </a:pPr>
            <a:endParaRPr lang="en-GB" dirty="0">
              <a:latin typeface="Century Gothic" pitchFamily="34" charset="0"/>
              <a:cs typeface="+mn-cs"/>
            </a:endParaRPr>
          </a:p>
          <a:p>
            <a:pPr marL="342900" indent="-342900" fontAlgn="auto">
              <a:spcBef>
                <a:spcPct val="20000"/>
              </a:spcBef>
              <a:spcAft>
                <a:spcPts val="0"/>
              </a:spcAft>
              <a:buFont typeface="+mj-lt"/>
              <a:buAutoNum type="arabicPeriod" startAt="3"/>
              <a:defRPr/>
            </a:pPr>
            <a:r>
              <a:rPr lang="en-GB" dirty="0" smtClean="0">
                <a:latin typeface="Century Gothic" pitchFamily="34" charset="0"/>
                <a:cs typeface="+mn-cs"/>
              </a:rPr>
              <a:t>Long </a:t>
            </a:r>
            <a:r>
              <a:rPr lang="en-GB" dirty="0">
                <a:latin typeface="Century Gothic" pitchFamily="34" charset="0"/>
                <a:cs typeface="+mn-cs"/>
              </a:rPr>
              <a:t>term, sustainable, improvement in maths ability.</a:t>
            </a:r>
          </a:p>
          <a:p>
            <a:pPr marL="342900" indent="-342900" fontAlgn="auto">
              <a:spcBef>
                <a:spcPct val="20000"/>
              </a:spcBef>
              <a:spcAft>
                <a:spcPts val="0"/>
              </a:spcAft>
              <a:buFont typeface="+mj-lt"/>
              <a:buAutoNum type="arabicPeriod" startAt="3"/>
              <a:defRPr/>
            </a:pPr>
            <a:endParaRPr lang="en-GB" dirty="0">
              <a:latin typeface="Century Gothic" pitchFamily="34" charset="0"/>
              <a:cs typeface="+mn-cs"/>
            </a:endParaRPr>
          </a:p>
          <a:p>
            <a:pPr marL="342900" indent="-342900" fontAlgn="auto">
              <a:spcBef>
                <a:spcPct val="20000"/>
              </a:spcBef>
              <a:spcAft>
                <a:spcPts val="0"/>
              </a:spcAft>
              <a:buFont typeface="+mj-lt"/>
              <a:buAutoNum type="arabicPeriod" startAt="3"/>
              <a:defRPr/>
            </a:pPr>
            <a:r>
              <a:rPr lang="en-GB" dirty="0" smtClean="0">
                <a:latin typeface="Century Gothic" pitchFamily="34" charset="0"/>
                <a:cs typeface="+mn-cs"/>
              </a:rPr>
              <a:t>Thinking </a:t>
            </a:r>
            <a:r>
              <a:rPr lang="en-GB" dirty="0">
                <a:latin typeface="Century Gothic" pitchFamily="34" charset="0"/>
                <a:cs typeface="+mn-cs"/>
              </a:rPr>
              <a:t>and problem solving skills.</a:t>
            </a:r>
          </a:p>
        </p:txBody>
      </p:sp>
      <p:sp>
        <p:nvSpPr>
          <p:cNvPr id="3" name="Title 2"/>
          <p:cNvSpPr>
            <a:spLocks noGrp="1"/>
          </p:cNvSpPr>
          <p:nvPr>
            <p:ph type="title" idx="4294967295"/>
          </p:nvPr>
        </p:nvSpPr>
        <p:spPr>
          <a:xfrm>
            <a:off x="457200" y="116632"/>
            <a:ext cx="8229600" cy="1584176"/>
          </a:xfrm>
        </p:spPr>
        <p:txBody>
          <a:bodyPr/>
          <a:lstStyle/>
          <a:p>
            <a:pPr rtl="0" fontAlgn="base"/>
            <a:r>
              <a:rPr lang="en-GB" sz="5400" b="1" kern="1200" dirty="0" smtClean="0">
                <a:solidFill>
                  <a:srgbClr val="000000"/>
                </a:solidFill>
                <a:effectLst/>
                <a:latin typeface="Cambria"/>
              </a:rPr>
              <a:t>Why introduce a  numeracy policy?</a:t>
            </a:r>
            <a:endParaRPr lang="en-GB" dirty="0"/>
          </a:p>
        </p:txBody>
      </p:sp>
    </p:spTree>
    <p:extLst>
      <p:ext uri="{BB962C8B-B14F-4D97-AF65-F5344CB8AC3E}">
        <p14:creationId xmlns:p14="http://schemas.microsoft.com/office/powerpoint/2010/main" val="340760759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ssolve">
                                      <p:cBhvr>
                                        <p:cTn id="7" dur="1500"/>
                                        <p:tgtEl>
                                          <p:spTgt spid="4099">
                                            <p:txEl>
                                              <p:pRg st="0" end="0"/>
                                            </p:txEl>
                                          </p:spTgt>
                                        </p:tgtEl>
                                      </p:cBhvr>
                                    </p:animEffect>
                                  </p:childTnLst>
                                </p:cTn>
                              </p:par>
                              <p:par>
                                <p:cTn id="8" presetID="9" presetClass="entr" presetSubtype="0" fill="hold" nodeType="withEffect">
                                  <p:stCondLst>
                                    <p:cond delay="800"/>
                                  </p:stCondLst>
                                  <p:childTnLst>
                                    <p:set>
                                      <p:cBhvr>
                                        <p:cTn id="9" dur="1" fill="hold">
                                          <p:stCondLst>
                                            <p:cond delay="0"/>
                                          </p:stCondLst>
                                        </p:cTn>
                                        <p:tgtEl>
                                          <p:spTgt spid="4099">
                                            <p:txEl>
                                              <p:pRg st="2" end="2"/>
                                            </p:txEl>
                                          </p:spTgt>
                                        </p:tgtEl>
                                        <p:attrNameLst>
                                          <p:attrName>style.visibility</p:attrName>
                                        </p:attrNameLst>
                                      </p:cBhvr>
                                      <p:to>
                                        <p:strVal val="visible"/>
                                      </p:to>
                                    </p:set>
                                    <p:animEffect transition="in" filter="dissolve">
                                      <p:cBhvr>
                                        <p:cTn id="10" dur="1500"/>
                                        <p:tgtEl>
                                          <p:spTgt spid="4099">
                                            <p:txEl>
                                              <p:pRg st="2" end="2"/>
                                            </p:txEl>
                                          </p:spTgt>
                                        </p:tgtEl>
                                      </p:cBhvr>
                                    </p:animEffect>
                                  </p:childTnLst>
                                </p:cTn>
                              </p:par>
                              <p:par>
                                <p:cTn id="11" presetID="9" presetClass="entr" presetSubtype="0" fill="hold" nodeType="withEffect">
                                  <p:stCondLst>
                                    <p:cond delay="1100"/>
                                  </p:stCondLst>
                                  <p:childTnLst>
                                    <p:set>
                                      <p:cBhvr>
                                        <p:cTn id="12" dur="1" fill="hold">
                                          <p:stCondLst>
                                            <p:cond delay="0"/>
                                          </p:stCondLst>
                                        </p:cTn>
                                        <p:tgtEl>
                                          <p:spTgt spid="4099">
                                            <p:txEl>
                                              <p:pRg st="3" end="3"/>
                                            </p:txEl>
                                          </p:spTgt>
                                        </p:tgtEl>
                                        <p:attrNameLst>
                                          <p:attrName>style.visibility</p:attrName>
                                        </p:attrNameLst>
                                      </p:cBhvr>
                                      <p:to>
                                        <p:strVal val="visible"/>
                                      </p:to>
                                    </p:set>
                                    <p:animEffect transition="in" filter="dissolve">
                                      <p:cBhvr>
                                        <p:cTn id="13" dur="1500"/>
                                        <p:tgtEl>
                                          <p:spTgt spid="4099">
                                            <p:txEl>
                                              <p:pRg st="3" end="3"/>
                                            </p:txEl>
                                          </p:spTgt>
                                        </p:tgtEl>
                                      </p:cBhvr>
                                    </p:animEffect>
                                  </p:childTnLst>
                                </p:cTn>
                              </p:par>
                              <p:par>
                                <p:cTn id="14" presetID="9" presetClass="entr" presetSubtype="0" fill="hold" nodeType="withEffect">
                                  <p:stCondLst>
                                    <p:cond delay="1600"/>
                                  </p:stCondLst>
                                  <p:childTnLst>
                                    <p:set>
                                      <p:cBhvr>
                                        <p:cTn id="15" dur="1" fill="hold">
                                          <p:stCondLst>
                                            <p:cond delay="0"/>
                                          </p:stCondLst>
                                        </p:cTn>
                                        <p:tgtEl>
                                          <p:spTgt spid="4099">
                                            <p:txEl>
                                              <p:pRg st="5" end="5"/>
                                            </p:txEl>
                                          </p:spTgt>
                                        </p:tgtEl>
                                        <p:attrNameLst>
                                          <p:attrName>style.visibility</p:attrName>
                                        </p:attrNameLst>
                                      </p:cBhvr>
                                      <p:to>
                                        <p:strVal val="visible"/>
                                      </p:to>
                                    </p:set>
                                    <p:animEffect transition="in" filter="dissolve">
                                      <p:cBhvr>
                                        <p:cTn id="16" dur="1500"/>
                                        <p:tgtEl>
                                          <p:spTgt spid="4099">
                                            <p:txEl>
                                              <p:pRg st="5" end="5"/>
                                            </p:txEl>
                                          </p:spTgt>
                                        </p:tgtEl>
                                      </p:cBhvr>
                                    </p:animEffect>
                                  </p:childTnLst>
                                </p:cTn>
                              </p:par>
                              <p:par>
                                <p:cTn id="17" presetID="9" presetClass="entr" presetSubtype="0" fill="hold" nodeType="withEffect">
                                  <p:stCondLst>
                                    <p:cond delay="2500"/>
                                  </p:stCondLst>
                                  <p:childTnLst>
                                    <p:set>
                                      <p:cBhvr>
                                        <p:cTn id="18" dur="1" fill="hold">
                                          <p:stCondLst>
                                            <p:cond delay="0"/>
                                          </p:stCondLst>
                                        </p:cTn>
                                        <p:tgtEl>
                                          <p:spTgt spid="4099">
                                            <p:txEl>
                                              <p:pRg st="7" end="7"/>
                                            </p:txEl>
                                          </p:spTgt>
                                        </p:tgtEl>
                                        <p:attrNameLst>
                                          <p:attrName>style.visibility</p:attrName>
                                        </p:attrNameLst>
                                      </p:cBhvr>
                                      <p:to>
                                        <p:strVal val="visible"/>
                                      </p:to>
                                    </p:set>
                                    <p:animEffect transition="in" filter="dissolve">
                                      <p:cBhvr>
                                        <p:cTn id="19" dur="1500"/>
                                        <p:tgtEl>
                                          <p:spTgt spid="4099">
                                            <p:txEl>
                                              <p:pRg st="7" end="7"/>
                                            </p:txEl>
                                          </p:spTgt>
                                        </p:tgtEl>
                                      </p:cBhvr>
                                    </p:animEffect>
                                  </p:childTnLst>
                                </p:cTn>
                              </p:par>
                              <p:par>
                                <p:cTn id="20" presetID="9" presetClass="entr" presetSubtype="0" fill="hold" nodeType="withEffect">
                                  <p:stCondLst>
                                    <p:cond delay="3200"/>
                                  </p:stCondLst>
                                  <p:childTnLst>
                                    <p:set>
                                      <p:cBhvr>
                                        <p:cTn id="21" dur="1" fill="hold">
                                          <p:stCondLst>
                                            <p:cond delay="0"/>
                                          </p:stCondLst>
                                        </p:cTn>
                                        <p:tgtEl>
                                          <p:spTgt spid="4099">
                                            <p:txEl>
                                              <p:pRg st="9" end="9"/>
                                            </p:txEl>
                                          </p:spTgt>
                                        </p:tgtEl>
                                        <p:attrNameLst>
                                          <p:attrName>style.visibility</p:attrName>
                                        </p:attrNameLst>
                                      </p:cBhvr>
                                      <p:to>
                                        <p:strVal val="visible"/>
                                      </p:to>
                                    </p:set>
                                    <p:animEffect transition="in" filter="dissolve">
                                      <p:cBhvr>
                                        <p:cTn id="22" dur="1500"/>
                                        <p:tgtEl>
                                          <p:spTgt spid="40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5656" y="3467471"/>
            <a:ext cx="5904780" cy="646331"/>
          </a:xfrm>
          <a:prstGeom prst="rect">
            <a:avLst/>
          </a:prstGeom>
          <a:noFill/>
        </p:spPr>
        <p:txBody>
          <a:bodyPr wrap="square" rtlCol="0">
            <a:spAutoFit/>
          </a:bodyPr>
          <a:lstStyle/>
          <a:p>
            <a:pPr algn="ctr"/>
            <a:r>
              <a:rPr lang="en-GB" dirty="0" smtClean="0">
                <a:latin typeface="Century Gothic" panose="020B0502020202020204" pitchFamily="34" charset="0"/>
              </a:rPr>
              <a:t>draw a picture of a mathematician</a:t>
            </a:r>
          </a:p>
          <a:p>
            <a:pPr algn="ctr"/>
            <a:r>
              <a:rPr lang="en-GB" dirty="0" smtClean="0">
                <a:latin typeface="Century Gothic" panose="020B0502020202020204" pitchFamily="34" charset="0"/>
              </a:rPr>
              <a:t>annotate your drawing explaining your choices</a:t>
            </a:r>
            <a:endParaRPr lang="en-GB" dirty="0">
              <a:latin typeface="Century Gothic" panose="020B0502020202020204" pitchFamily="34" charset="0"/>
            </a:endParaRPr>
          </a:p>
        </p:txBody>
      </p:sp>
      <p:pic>
        <p:nvPicPr>
          <p:cNvPr id="307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58" t="2787" r="1047" b="3987"/>
          <a:stretch/>
        </p:blipFill>
        <p:spPr bwMode="auto">
          <a:xfrm>
            <a:off x="1475656" y="1050481"/>
            <a:ext cx="7668344" cy="5807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idx="4294967295"/>
          </p:nvPr>
        </p:nvSpPr>
        <p:spPr>
          <a:xfrm>
            <a:off x="107504" y="274638"/>
            <a:ext cx="8579296" cy="1426170"/>
          </a:xfrm>
        </p:spPr>
        <p:txBody>
          <a:bodyPr/>
          <a:lstStyle/>
          <a:p>
            <a:pPr algn="l" rtl="0" fontAlgn="base"/>
            <a:r>
              <a:rPr lang="en-GB" sz="4400" b="1" kern="1200" dirty="0" smtClean="0">
                <a:solidFill>
                  <a:srgbClr val="000000"/>
                </a:solidFill>
                <a:effectLst/>
                <a:latin typeface="Cambria"/>
              </a:rPr>
              <a:t>Images of maths and mathematicians</a:t>
            </a:r>
            <a:endParaRPr lang="en-GB" dirty="0"/>
          </a:p>
        </p:txBody>
      </p:sp>
    </p:spTree>
    <p:extLst>
      <p:ext uri="{BB962C8B-B14F-4D97-AF65-F5344CB8AC3E}">
        <p14:creationId xmlns:p14="http://schemas.microsoft.com/office/powerpoint/2010/main" val="5946783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2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0929" y="2298965"/>
            <a:ext cx="2951162" cy="369332"/>
          </a:xfrm>
          <a:prstGeom prst="rect">
            <a:avLst/>
          </a:prstGeom>
          <a:noFill/>
        </p:spPr>
        <p:txBody>
          <a:bodyPr>
            <a:spAutoFit/>
          </a:bodyPr>
          <a:lstStyle/>
          <a:p>
            <a:pPr algn="ctr">
              <a:defRPr/>
            </a:pPr>
            <a:r>
              <a:rPr lang="en-GB" b="1" dirty="0" smtClean="0">
                <a:solidFill>
                  <a:schemeClr val="accent6">
                    <a:lumMod val="75000"/>
                  </a:schemeClr>
                </a:solidFill>
                <a:latin typeface="Century Gothic" pitchFamily="34" charset="0"/>
                <a:cs typeface="+mn-cs"/>
              </a:rPr>
              <a:t>an </a:t>
            </a:r>
            <a:r>
              <a:rPr lang="en-GB" b="1" dirty="0">
                <a:solidFill>
                  <a:schemeClr val="accent6">
                    <a:lumMod val="75000"/>
                  </a:schemeClr>
                </a:solidFill>
                <a:latin typeface="Century Gothic" pitchFamily="34" charset="0"/>
                <a:cs typeface="+mn-cs"/>
              </a:rPr>
              <a:t>important subject</a:t>
            </a:r>
          </a:p>
        </p:txBody>
      </p:sp>
      <p:sp>
        <p:nvSpPr>
          <p:cNvPr id="5" name="TextBox 4"/>
          <p:cNvSpPr txBox="1"/>
          <p:nvPr/>
        </p:nvSpPr>
        <p:spPr>
          <a:xfrm>
            <a:off x="4144171" y="5330528"/>
            <a:ext cx="1800225" cy="646331"/>
          </a:xfrm>
          <a:prstGeom prst="rect">
            <a:avLst/>
          </a:prstGeom>
          <a:noFill/>
        </p:spPr>
        <p:txBody>
          <a:bodyPr>
            <a:spAutoFit/>
          </a:bodyPr>
          <a:lstStyle/>
          <a:p>
            <a:pPr algn="ctr">
              <a:defRPr/>
            </a:pPr>
            <a:r>
              <a:rPr lang="en-GB" b="1" dirty="0" smtClean="0">
                <a:solidFill>
                  <a:schemeClr val="accent5">
                    <a:lumMod val="50000"/>
                  </a:schemeClr>
                </a:solidFill>
                <a:latin typeface="Century Gothic" pitchFamily="34" charset="0"/>
                <a:cs typeface="+mn-cs"/>
              </a:rPr>
              <a:t>nothing </a:t>
            </a:r>
            <a:r>
              <a:rPr lang="en-GB" b="1" dirty="0">
                <a:solidFill>
                  <a:schemeClr val="accent5">
                    <a:lumMod val="50000"/>
                  </a:schemeClr>
                </a:solidFill>
                <a:latin typeface="Century Gothic" pitchFamily="34" charset="0"/>
                <a:cs typeface="+mn-cs"/>
              </a:rPr>
              <a:t>to do with real life</a:t>
            </a:r>
          </a:p>
        </p:txBody>
      </p:sp>
      <p:sp>
        <p:nvSpPr>
          <p:cNvPr id="6" name="TextBox 5"/>
          <p:cNvSpPr txBox="1"/>
          <p:nvPr/>
        </p:nvSpPr>
        <p:spPr>
          <a:xfrm>
            <a:off x="4823260" y="2770840"/>
            <a:ext cx="2016745" cy="369332"/>
          </a:xfrm>
          <a:prstGeom prst="rect">
            <a:avLst/>
          </a:prstGeom>
          <a:noFill/>
        </p:spPr>
        <p:txBody>
          <a:bodyPr wrap="square">
            <a:spAutoFit/>
          </a:bodyPr>
          <a:lstStyle/>
          <a:p>
            <a:pPr algn="ctr">
              <a:defRPr/>
            </a:pPr>
            <a:r>
              <a:rPr lang="en-GB" b="1" dirty="0">
                <a:solidFill>
                  <a:schemeClr val="accent5">
                    <a:lumMod val="50000"/>
                  </a:schemeClr>
                </a:solidFill>
                <a:latin typeface="Century Gothic" pitchFamily="34" charset="0"/>
                <a:cs typeface="+mn-cs"/>
              </a:rPr>
              <a:t>a boys’ subject</a:t>
            </a:r>
          </a:p>
        </p:txBody>
      </p:sp>
      <p:sp>
        <p:nvSpPr>
          <p:cNvPr id="8" name="Rectangle 7"/>
          <p:cNvSpPr/>
          <p:nvPr/>
        </p:nvSpPr>
        <p:spPr>
          <a:xfrm>
            <a:off x="2396153" y="4474726"/>
            <a:ext cx="4854214" cy="369332"/>
          </a:xfrm>
          <a:prstGeom prst="rect">
            <a:avLst/>
          </a:prstGeom>
        </p:spPr>
        <p:txBody>
          <a:bodyPr wrap="none">
            <a:spAutoFit/>
          </a:bodyPr>
          <a:lstStyle/>
          <a:p>
            <a:pPr algn="ctr">
              <a:defRPr/>
            </a:pPr>
            <a:r>
              <a:rPr lang="en-GB" b="1" dirty="0">
                <a:solidFill>
                  <a:schemeClr val="accent6">
                    <a:lumMod val="75000"/>
                  </a:schemeClr>
                </a:solidFill>
                <a:latin typeface="Century Gothic" pitchFamily="34" charset="0"/>
                <a:cs typeface="+mn-cs"/>
              </a:rPr>
              <a:t>something you can either do or you can’t</a:t>
            </a:r>
          </a:p>
        </p:txBody>
      </p:sp>
      <p:sp>
        <p:nvSpPr>
          <p:cNvPr id="9" name="TextBox 8"/>
          <p:cNvSpPr txBox="1"/>
          <p:nvPr/>
        </p:nvSpPr>
        <p:spPr>
          <a:xfrm>
            <a:off x="241028" y="3300548"/>
            <a:ext cx="4050196" cy="646331"/>
          </a:xfrm>
          <a:prstGeom prst="rect">
            <a:avLst/>
          </a:prstGeom>
          <a:noFill/>
        </p:spPr>
        <p:txBody>
          <a:bodyPr wrap="square">
            <a:spAutoFit/>
          </a:bodyPr>
          <a:lstStyle/>
          <a:p>
            <a:pPr algn="ctr">
              <a:defRPr/>
            </a:pPr>
            <a:r>
              <a:rPr lang="en-GB" dirty="0">
                <a:latin typeface="Century Gothic" pitchFamily="34" charset="0"/>
                <a:cs typeface="+mn-cs"/>
              </a:rPr>
              <a:t>have no friends</a:t>
            </a:r>
          </a:p>
          <a:p>
            <a:pPr algn="ctr">
              <a:defRPr/>
            </a:pPr>
            <a:r>
              <a:rPr lang="en-GB" dirty="0">
                <a:latin typeface="Century Gothic" pitchFamily="34" charset="0"/>
                <a:cs typeface="+mn-cs"/>
              </a:rPr>
              <a:t>(except other mathematicians)</a:t>
            </a:r>
          </a:p>
        </p:txBody>
      </p:sp>
      <p:sp>
        <p:nvSpPr>
          <p:cNvPr id="10" name="TextBox 9"/>
          <p:cNvSpPr txBox="1"/>
          <p:nvPr/>
        </p:nvSpPr>
        <p:spPr>
          <a:xfrm>
            <a:off x="5927037" y="3653904"/>
            <a:ext cx="2808808" cy="646331"/>
          </a:xfrm>
          <a:prstGeom prst="rect">
            <a:avLst/>
          </a:prstGeom>
          <a:noFill/>
        </p:spPr>
        <p:txBody>
          <a:bodyPr wrap="square">
            <a:spAutoFit/>
          </a:bodyPr>
          <a:lstStyle/>
          <a:p>
            <a:pPr algn="ctr">
              <a:defRPr/>
            </a:pPr>
            <a:r>
              <a:rPr lang="en-GB" dirty="0">
                <a:latin typeface="Century Gothic" pitchFamily="34" charset="0"/>
                <a:cs typeface="+mn-cs"/>
              </a:rPr>
              <a:t>are not married or in a meaningful </a:t>
            </a:r>
            <a:r>
              <a:rPr lang="en-GB" dirty="0" smtClean="0">
                <a:latin typeface="Century Gothic" pitchFamily="34" charset="0"/>
                <a:cs typeface="+mn-cs"/>
              </a:rPr>
              <a:t>relationship</a:t>
            </a:r>
            <a:endParaRPr lang="en-GB" dirty="0">
              <a:latin typeface="Century Gothic" pitchFamily="34" charset="0"/>
              <a:cs typeface="+mn-cs"/>
            </a:endParaRPr>
          </a:p>
        </p:txBody>
      </p:sp>
      <p:sp>
        <p:nvSpPr>
          <p:cNvPr id="11" name="TextBox 10"/>
          <p:cNvSpPr txBox="1"/>
          <p:nvPr/>
        </p:nvSpPr>
        <p:spPr>
          <a:xfrm>
            <a:off x="3456781" y="1970605"/>
            <a:ext cx="2015728" cy="369332"/>
          </a:xfrm>
          <a:prstGeom prst="rect">
            <a:avLst/>
          </a:prstGeom>
          <a:noFill/>
        </p:spPr>
        <p:txBody>
          <a:bodyPr wrap="square">
            <a:spAutoFit/>
          </a:bodyPr>
          <a:lstStyle/>
          <a:p>
            <a:pPr algn="ctr">
              <a:defRPr/>
            </a:pPr>
            <a:r>
              <a:rPr lang="en-GB" dirty="0">
                <a:latin typeface="Century Gothic" pitchFamily="34" charset="0"/>
                <a:cs typeface="+mn-cs"/>
              </a:rPr>
              <a:t>are usually </a:t>
            </a:r>
            <a:r>
              <a:rPr lang="en-GB" dirty="0" smtClean="0">
                <a:latin typeface="Century Gothic" pitchFamily="34" charset="0"/>
                <a:cs typeface="+mn-cs"/>
              </a:rPr>
              <a:t>fat</a:t>
            </a:r>
            <a:endParaRPr lang="en-GB" dirty="0">
              <a:latin typeface="Century Gothic" pitchFamily="34" charset="0"/>
              <a:cs typeface="+mn-cs"/>
            </a:endParaRPr>
          </a:p>
        </p:txBody>
      </p:sp>
      <p:sp>
        <p:nvSpPr>
          <p:cNvPr id="12" name="TextBox 11"/>
          <p:cNvSpPr txBox="1"/>
          <p:nvPr/>
        </p:nvSpPr>
        <p:spPr>
          <a:xfrm>
            <a:off x="6588224" y="2134825"/>
            <a:ext cx="2159719" cy="400110"/>
          </a:xfrm>
          <a:prstGeom prst="rect">
            <a:avLst/>
          </a:prstGeom>
          <a:noFill/>
        </p:spPr>
        <p:txBody>
          <a:bodyPr wrap="square">
            <a:spAutoFit/>
          </a:bodyPr>
          <a:lstStyle/>
          <a:p>
            <a:pPr algn="ctr">
              <a:defRPr/>
            </a:pPr>
            <a:r>
              <a:rPr lang="en-GB" sz="2000" dirty="0">
                <a:latin typeface="+mj-lt"/>
              </a:rPr>
              <a:t> </a:t>
            </a:r>
            <a:r>
              <a:rPr lang="en-GB" dirty="0">
                <a:latin typeface="Century Gothic" pitchFamily="34" charset="0"/>
                <a:cs typeface="+mn-cs"/>
              </a:rPr>
              <a:t>are very </a:t>
            </a:r>
            <a:r>
              <a:rPr lang="en-GB" dirty="0" smtClean="0">
                <a:latin typeface="Century Gothic" pitchFamily="34" charset="0"/>
                <a:cs typeface="+mn-cs"/>
              </a:rPr>
              <a:t>unstylish</a:t>
            </a:r>
            <a:endParaRPr lang="en-GB" dirty="0">
              <a:latin typeface="Century Gothic" pitchFamily="34" charset="0"/>
              <a:cs typeface="+mn-cs"/>
            </a:endParaRPr>
          </a:p>
        </p:txBody>
      </p:sp>
      <p:sp>
        <p:nvSpPr>
          <p:cNvPr id="13" name="TextBox 12"/>
          <p:cNvSpPr txBox="1"/>
          <p:nvPr/>
        </p:nvSpPr>
        <p:spPr>
          <a:xfrm>
            <a:off x="6013450" y="5053529"/>
            <a:ext cx="2374900" cy="923330"/>
          </a:xfrm>
          <a:prstGeom prst="rect">
            <a:avLst/>
          </a:prstGeom>
          <a:noFill/>
        </p:spPr>
        <p:txBody>
          <a:bodyPr>
            <a:spAutoFit/>
          </a:bodyPr>
          <a:lstStyle/>
          <a:p>
            <a:pPr algn="ctr">
              <a:defRPr/>
            </a:pPr>
            <a:r>
              <a:rPr lang="en-GB" dirty="0">
                <a:latin typeface="Century Gothic" pitchFamily="34" charset="0"/>
                <a:cs typeface="+mn-cs"/>
              </a:rPr>
              <a:t>have wrinkles in forehead from thinking so </a:t>
            </a:r>
            <a:r>
              <a:rPr lang="en-GB" dirty="0" smtClean="0">
                <a:latin typeface="Century Gothic" pitchFamily="34" charset="0"/>
                <a:cs typeface="+mn-cs"/>
              </a:rPr>
              <a:t>hard</a:t>
            </a:r>
            <a:endParaRPr lang="en-GB" dirty="0">
              <a:latin typeface="Century Gothic" pitchFamily="34" charset="0"/>
              <a:cs typeface="+mn-cs"/>
            </a:endParaRPr>
          </a:p>
        </p:txBody>
      </p:sp>
      <p:sp>
        <p:nvSpPr>
          <p:cNvPr id="14" name="TextBox 13"/>
          <p:cNvSpPr txBox="1"/>
          <p:nvPr/>
        </p:nvSpPr>
        <p:spPr>
          <a:xfrm>
            <a:off x="535003" y="5053529"/>
            <a:ext cx="3816102" cy="369332"/>
          </a:xfrm>
          <a:prstGeom prst="rect">
            <a:avLst/>
          </a:prstGeom>
          <a:noFill/>
        </p:spPr>
        <p:txBody>
          <a:bodyPr wrap="square">
            <a:spAutoFit/>
          </a:bodyPr>
          <a:lstStyle/>
          <a:p>
            <a:pPr algn="ctr">
              <a:defRPr/>
            </a:pPr>
            <a:r>
              <a:rPr lang="en-GB" dirty="0">
                <a:latin typeface="Century Gothic" pitchFamily="34" charset="0"/>
                <a:cs typeface="+mn-cs"/>
              </a:rPr>
              <a:t>have no social </a:t>
            </a:r>
            <a:r>
              <a:rPr lang="en-GB" dirty="0" smtClean="0">
                <a:latin typeface="Century Gothic" pitchFamily="34" charset="0"/>
                <a:cs typeface="+mn-cs"/>
              </a:rPr>
              <a:t>life whatsoever</a:t>
            </a:r>
            <a:endParaRPr lang="en-GB" dirty="0">
              <a:latin typeface="Century Gothic" pitchFamily="34" charset="0"/>
              <a:cs typeface="+mn-cs"/>
            </a:endParaRPr>
          </a:p>
        </p:txBody>
      </p:sp>
      <p:sp>
        <p:nvSpPr>
          <p:cNvPr id="3" name="Title 2"/>
          <p:cNvSpPr>
            <a:spLocks noGrp="1"/>
          </p:cNvSpPr>
          <p:nvPr>
            <p:ph type="title" idx="4294967295"/>
          </p:nvPr>
        </p:nvSpPr>
        <p:spPr>
          <a:xfrm>
            <a:off x="0" y="0"/>
            <a:ext cx="9144000" cy="1628800"/>
          </a:xfrm>
        </p:spPr>
        <p:txBody>
          <a:bodyPr/>
          <a:lstStyle/>
          <a:p>
            <a:pPr rtl="0" fontAlgn="base"/>
            <a:r>
              <a:rPr lang="en-GB" sz="5400" b="1" kern="1200" dirty="0" smtClean="0">
                <a:solidFill>
                  <a:srgbClr val="000000"/>
                </a:solidFill>
                <a:effectLst/>
                <a:latin typeface="Cambria"/>
              </a:rPr>
              <a:t>Quotes about maths and mathematicians</a:t>
            </a:r>
            <a:endParaRPr lang="en-GB" dirty="0"/>
          </a:p>
        </p:txBody>
      </p:sp>
    </p:spTree>
    <p:extLst>
      <p:ext uri="{BB962C8B-B14F-4D97-AF65-F5344CB8AC3E}">
        <p14:creationId xmlns:p14="http://schemas.microsoft.com/office/powerpoint/2010/main" val="37002938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0"/>
                                        <p:tgtEl>
                                          <p:spTgt spid="4"/>
                                        </p:tgtEl>
                                      </p:cBhvr>
                                    </p:animEffect>
                                  </p:childTnLst>
                                </p:cTn>
                              </p:par>
                              <p:par>
                                <p:cTn id="8" presetID="10" presetClass="exit" presetSubtype="0" fill="hold" grpId="0" nodeType="withEffect">
                                  <p:stCondLst>
                                    <p:cond delay="900"/>
                                  </p:stCondLst>
                                  <p:childTnLst>
                                    <p:animEffect transition="out" filter="fade">
                                      <p:cBhvr>
                                        <p:cTn id="9" dur="1900"/>
                                        <p:tgtEl>
                                          <p:spTgt spid="12"/>
                                        </p:tgtEl>
                                      </p:cBhvr>
                                    </p:animEffect>
                                    <p:set>
                                      <p:cBhvr>
                                        <p:cTn id="10" dur="1" fill="hold">
                                          <p:stCondLst>
                                            <p:cond delay="1899"/>
                                          </p:stCondLst>
                                        </p:cTn>
                                        <p:tgtEl>
                                          <p:spTgt spid="12"/>
                                        </p:tgtEl>
                                        <p:attrNameLst>
                                          <p:attrName>style.visibility</p:attrName>
                                        </p:attrNameLst>
                                      </p:cBhvr>
                                      <p:to>
                                        <p:strVal val="hidden"/>
                                      </p:to>
                                    </p:set>
                                  </p:childTnLst>
                                </p:cTn>
                              </p:par>
                              <p:par>
                                <p:cTn id="11" presetID="10" presetClass="exit" presetSubtype="0" fill="hold" grpId="0" nodeType="withEffect">
                                  <p:stCondLst>
                                    <p:cond delay="1300"/>
                                  </p:stCondLst>
                                  <p:childTnLst>
                                    <p:animEffect transition="out" filter="fade">
                                      <p:cBhvr>
                                        <p:cTn id="12" dur="4500"/>
                                        <p:tgtEl>
                                          <p:spTgt spid="14"/>
                                        </p:tgtEl>
                                      </p:cBhvr>
                                    </p:animEffect>
                                    <p:set>
                                      <p:cBhvr>
                                        <p:cTn id="13" dur="1" fill="hold">
                                          <p:stCondLst>
                                            <p:cond delay="4499"/>
                                          </p:stCondLst>
                                        </p:cTn>
                                        <p:tgtEl>
                                          <p:spTgt spid="14"/>
                                        </p:tgtEl>
                                        <p:attrNameLst>
                                          <p:attrName>style.visibility</p:attrName>
                                        </p:attrNameLst>
                                      </p:cBhvr>
                                      <p:to>
                                        <p:strVal val="hidden"/>
                                      </p:to>
                                    </p:set>
                                  </p:childTnLst>
                                </p:cTn>
                              </p:par>
                              <p:par>
                                <p:cTn id="14" presetID="10" presetClass="entr" presetSubtype="0" fill="hold" grpId="0"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9300"/>
                                        <p:tgtEl>
                                          <p:spTgt spid="6"/>
                                        </p:tgtEl>
                                      </p:cBhvr>
                                    </p:animEffect>
                                  </p:childTnLst>
                                </p:cTn>
                              </p:par>
                              <p:par>
                                <p:cTn id="17" presetID="10" presetClass="exit" presetSubtype="0" fill="hold" grpId="0" nodeType="withEffect">
                                  <p:stCondLst>
                                    <p:cond delay="1800"/>
                                  </p:stCondLst>
                                  <p:childTnLst>
                                    <p:animEffect transition="out" filter="fade">
                                      <p:cBhvr>
                                        <p:cTn id="18" dur="3500"/>
                                        <p:tgtEl>
                                          <p:spTgt spid="11"/>
                                        </p:tgtEl>
                                      </p:cBhvr>
                                    </p:animEffect>
                                    <p:set>
                                      <p:cBhvr>
                                        <p:cTn id="19" dur="1" fill="hold">
                                          <p:stCondLst>
                                            <p:cond delay="3499"/>
                                          </p:stCondLst>
                                        </p:cTn>
                                        <p:tgtEl>
                                          <p:spTgt spid="11"/>
                                        </p:tgtEl>
                                        <p:attrNameLst>
                                          <p:attrName>style.visibility</p:attrName>
                                        </p:attrNameLst>
                                      </p:cBhvr>
                                      <p:to>
                                        <p:strVal val="hidden"/>
                                      </p:to>
                                    </p:set>
                                  </p:childTnLst>
                                </p:cTn>
                              </p:par>
                              <p:par>
                                <p:cTn id="20" presetID="10" presetClass="entr" presetSubtype="0" fill="hold" grpId="0" nodeType="withEffect">
                                  <p:stCondLst>
                                    <p:cond delay="2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400"/>
                                        <p:tgtEl>
                                          <p:spTgt spid="8"/>
                                        </p:tgtEl>
                                      </p:cBhvr>
                                    </p:animEffect>
                                  </p:childTnLst>
                                </p:cTn>
                              </p:par>
                              <p:par>
                                <p:cTn id="23" presetID="10" presetClass="exit" presetSubtype="0" fill="hold" grpId="0" nodeType="withEffect">
                                  <p:stCondLst>
                                    <p:cond delay="3100"/>
                                  </p:stCondLst>
                                  <p:childTnLst>
                                    <p:animEffect transition="out" filter="fade">
                                      <p:cBhvr>
                                        <p:cTn id="24" dur="3900"/>
                                        <p:tgtEl>
                                          <p:spTgt spid="10"/>
                                        </p:tgtEl>
                                      </p:cBhvr>
                                    </p:animEffect>
                                    <p:set>
                                      <p:cBhvr>
                                        <p:cTn id="25" dur="1" fill="hold">
                                          <p:stCondLst>
                                            <p:cond delay="3899"/>
                                          </p:stCondLst>
                                        </p:cTn>
                                        <p:tgtEl>
                                          <p:spTgt spid="10"/>
                                        </p:tgtEl>
                                        <p:attrNameLst>
                                          <p:attrName>style.visibility</p:attrName>
                                        </p:attrNameLst>
                                      </p:cBhvr>
                                      <p:to>
                                        <p:strVal val="hidden"/>
                                      </p:to>
                                    </p:set>
                                  </p:childTnLst>
                                </p:cTn>
                              </p:par>
                              <p:par>
                                <p:cTn id="26" presetID="10" presetClass="exit" presetSubtype="0" fill="hold" grpId="0" nodeType="withEffect">
                                  <p:stCondLst>
                                    <p:cond delay="3500"/>
                                  </p:stCondLst>
                                  <p:childTnLst>
                                    <p:animEffect transition="out" filter="fade">
                                      <p:cBhvr>
                                        <p:cTn id="27" dur="4100"/>
                                        <p:tgtEl>
                                          <p:spTgt spid="13"/>
                                        </p:tgtEl>
                                      </p:cBhvr>
                                    </p:animEffect>
                                    <p:set>
                                      <p:cBhvr>
                                        <p:cTn id="28" dur="1" fill="hold">
                                          <p:stCondLst>
                                            <p:cond delay="4099"/>
                                          </p:stCondLst>
                                        </p:cTn>
                                        <p:tgtEl>
                                          <p:spTgt spid="13"/>
                                        </p:tgtEl>
                                        <p:attrNameLst>
                                          <p:attrName>style.visibility</p:attrName>
                                        </p:attrNameLst>
                                      </p:cBhvr>
                                      <p:to>
                                        <p:strVal val="hidden"/>
                                      </p:to>
                                    </p:set>
                                  </p:childTnLst>
                                </p:cTn>
                              </p:par>
                              <p:par>
                                <p:cTn id="29" presetID="10" presetClass="entr" presetSubtype="0" fill="hold" grpId="0" nodeType="withEffect">
                                  <p:stCondLst>
                                    <p:cond delay="41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6800"/>
                                        <p:tgtEl>
                                          <p:spTgt spid="5"/>
                                        </p:tgtEl>
                                      </p:cBhvr>
                                    </p:animEffect>
                                  </p:childTnLst>
                                </p:cTn>
                              </p:par>
                              <p:par>
                                <p:cTn id="32" presetID="10" presetClass="exit" presetSubtype="0" fill="hold" grpId="0" nodeType="withEffect">
                                  <p:stCondLst>
                                    <p:cond delay="5000"/>
                                  </p:stCondLst>
                                  <p:childTnLst>
                                    <p:animEffect transition="out" filter="fade">
                                      <p:cBhvr>
                                        <p:cTn id="33" dur="2600"/>
                                        <p:tgtEl>
                                          <p:spTgt spid="9"/>
                                        </p:tgtEl>
                                      </p:cBhvr>
                                    </p:animEffect>
                                    <p:set>
                                      <p:cBhvr>
                                        <p:cTn id="34" dur="1" fill="hold">
                                          <p:stCondLst>
                                            <p:cond delay="25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479478194"/>
              </p:ext>
            </p:extLst>
          </p:nvPr>
        </p:nvGraphicFramePr>
        <p:xfrm>
          <a:off x="0" y="0"/>
          <a:ext cx="925252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idx="4294967295"/>
          </p:nvPr>
        </p:nvSpPr>
        <p:spPr>
          <a:xfrm>
            <a:off x="2915816" y="2852936"/>
            <a:ext cx="3168352" cy="1143000"/>
          </a:xfrm>
        </p:spPr>
        <p:txBody>
          <a:bodyPr/>
          <a:lstStyle/>
          <a:p>
            <a:r>
              <a:rPr lang="en-GB" sz="3200" b="1" i="0" baseline="0" dirty="0" smtClean="0">
                <a:solidFill>
                  <a:srgbClr val="000000"/>
                </a:solidFill>
                <a:effectLst/>
                <a:latin typeface="Century Gothic"/>
              </a:rPr>
              <a:t>Numeracy</a:t>
            </a:r>
            <a:br>
              <a:rPr lang="en-GB" sz="3200" b="1" i="0" baseline="0" dirty="0" smtClean="0">
                <a:solidFill>
                  <a:srgbClr val="000000"/>
                </a:solidFill>
                <a:effectLst/>
                <a:latin typeface="Century Gothic"/>
              </a:rPr>
            </a:br>
            <a:r>
              <a:rPr lang="en-GB" sz="3200" b="1" i="0" baseline="0" dirty="0" smtClean="0">
                <a:solidFill>
                  <a:srgbClr val="000000"/>
                </a:solidFill>
                <a:effectLst/>
                <a:latin typeface="Century Gothic"/>
              </a:rPr>
              <a:t>Policy</a:t>
            </a:r>
            <a:endParaRPr lang="en-GB" dirty="0"/>
          </a:p>
        </p:txBody>
      </p:sp>
    </p:spTree>
    <p:extLst>
      <p:ext uri="{BB962C8B-B14F-4D97-AF65-F5344CB8AC3E}">
        <p14:creationId xmlns:p14="http://schemas.microsoft.com/office/powerpoint/2010/main" val="4210673732"/>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284663" y="620713"/>
            <a:ext cx="4391025" cy="1008062"/>
          </a:xfrm>
        </p:spPr>
        <p:txBody>
          <a:bodyPr/>
          <a:lstStyle/>
          <a:p>
            <a:pPr algn="r" eaLnBrk="1" hangingPunct="1"/>
            <a:r>
              <a:rPr lang="en-GB" altLang="en-US" sz="6000" smtClean="0">
                <a:latin typeface="Cambria" pitchFamily="18" charset="0"/>
              </a:rPr>
              <a:t>Curriculum</a:t>
            </a:r>
          </a:p>
        </p:txBody>
      </p:sp>
      <p:pic>
        <p:nvPicPr>
          <p:cNvPr id="3075" name="Content Placeholder 7" descr="flowing water (freefoto).jpg"/>
          <p:cNvPicPr>
            <a:picLocks noGrp="1" noChangeAspect="1"/>
          </p:cNvPicPr>
          <p:nvPr>
            <p:ph idx="1"/>
          </p:nvPr>
        </p:nvPicPr>
        <p:blipFill>
          <a:blip r:embed="rId2">
            <a:extLst>
              <a:ext uri="{28A0092B-C50C-407E-A947-70E740481C1C}">
                <a14:useLocalDpi xmlns:a14="http://schemas.microsoft.com/office/drawing/2010/main" val="0"/>
              </a:ext>
            </a:extLst>
          </a:blip>
          <a:srcRect b="6578"/>
          <a:stretch>
            <a:fillRect/>
          </a:stretch>
        </p:blipFill>
        <p:spPr>
          <a:xfrm>
            <a:off x="684213" y="620713"/>
            <a:ext cx="3382962" cy="5399087"/>
          </a:xfrm>
        </p:spPr>
      </p:pic>
      <p:sp>
        <p:nvSpPr>
          <p:cNvPr id="4" name="Text Placeholder 3"/>
          <p:cNvSpPr>
            <a:spLocks noGrp="1"/>
          </p:cNvSpPr>
          <p:nvPr>
            <p:ph type="body" sz="half" idx="2"/>
          </p:nvPr>
        </p:nvSpPr>
        <p:spPr>
          <a:xfrm>
            <a:off x="4356100" y="3860800"/>
            <a:ext cx="4319588" cy="2171700"/>
          </a:xfrm>
        </p:spPr>
        <p:txBody>
          <a:bodyPr rtlCol="0">
            <a:normAutofit fontScale="92500" lnSpcReduction="10000"/>
          </a:bodyPr>
          <a:lstStyle/>
          <a:p>
            <a:pPr algn="r" eaLnBrk="1" fontAlgn="auto" hangingPunct="1">
              <a:spcAft>
                <a:spcPts val="0"/>
              </a:spcAft>
              <a:buFont typeface="Arial" pitchFamily="34" charset="0"/>
              <a:buNone/>
              <a:defRPr/>
            </a:pPr>
            <a:r>
              <a:rPr lang="en-GB" dirty="0" smtClean="0">
                <a:latin typeface="Century Gothic" pitchFamily="34" charset="0"/>
              </a:rPr>
              <a:t>At Key stage 3, what we teach flows from the National Numeracy Strategy Medium Term Plans from year 7 right through to GCSE. </a:t>
            </a:r>
          </a:p>
          <a:p>
            <a:pPr algn="r" eaLnBrk="1" fontAlgn="auto" hangingPunct="1">
              <a:spcAft>
                <a:spcPts val="0"/>
              </a:spcAft>
              <a:buFont typeface="Arial" pitchFamily="34" charset="0"/>
              <a:buNone/>
              <a:defRPr/>
            </a:pPr>
            <a:endParaRPr lang="en-GB" dirty="0" smtClean="0">
              <a:latin typeface="Century Gothic" pitchFamily="34" charset="0"/>
            </a:endParaRPr>
          </a:p>
          <a:p>
            <a:pPr algn="r" eaLnBrk="1" fontAlgn="auto" hangingPunct="1">
              <a:spcAft>
                <a:spcPts val="0"/>
              </a:spcAft>
              <a:buFont typeface="Arial" pitchFamily="34" charset="0"/>
              <a:buNone/>
              <a:defRPr/>
            </a:pPr>
            <a:r>
              <a:rPr lang="en-GB" dirty="0" smtClean="0">
                <a:latin typeface="Century Gothic" pitchFamily="34" charset="0"/>
              </a:rPr>
              <a:t>At key stage 4 we teach learners toward Edexcel GCSE at Foundation and Higher tiers. </a:t>
            </a:r>
          </a:p>
          <a:p>
            <a:pPr algn="r" eaLnBrk="1" fontAlgn="auto" hangingPunct="1">
              <a:spcAft>
                <a:spcPts val="0"/>
              </a:spcAft>
              <a:buFont typeface="Arial" pitchFamily="34" charset="0"/>
              <a:buNone/>
              <a:defRPr/>
            </a:pPr>
            <a:endParaRPr lang="en-GB" dirty="0">
              <a:latin typeface="Century Gothic" pitchFamily="34" charset="0"/>
            </a:endParaRPr>
          </a:p>
          <a:p>
            <a:pPr algn="r" eaLnBrk="1" fontAlgn="auto" hangingPunct="1">
              <a:spcAft>
                <a:spcPts val="0"/>
              </a:spcAft>
              <a:buFont typeface="Arial" pitchFamily="34" charset="0"/>
              <a:buNone/>
              <a:defRPr/>
            </a:pPr>
            <a:r>
              <a:rPr lang="en-GB" dirty="0" smtClean="0">
                <a:latin typeface="Century Gothic" pitchFamily="34" charset="0"/>
              </a:rPr>
              <a:t>This prepares learners for Sixth-form study of a range of courses including A-level maths and further maths specifications.</a:t>
            </a:r>
            <a:endParaRPr lang="en-GB" dirty="0">
              <a:latin typeface="Century Gothic" pitchFamily="34" charset="0"/>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792288" y="4221163"/>
            <a:ext cx="5486400" cy="1008062"/>
          </a:xfrm>
        </p:spPr>
        <p:txBody>
          <a:bodyPr/>
          <a:lstStyle/>
          <a:p>
            <a:pPr algn="ctr" eaLnBrk="1" hangingPunct="1"/>
            <a:r>
              <a:rPr lang="en-GB" altLang="en-US" sz="6000" dirty="0" smtClean="0">
                <a:latin typeface="Cambria" pitchFamily="18" charset="0"/>
              </a:rPr>
              <a:t>Standards</a:t>
            </a:r>
          </a:p>
        </p:txBody>
      </p:sp>
      <p:pic>
        <p:nvPicPr>
          <p:cNvPr id="16387" name="Picture Placeholder 4" descr="roman soldiers.jpg"/>
          <p:cNvPicPr>
            <a:picLocks noGrp="1" noChangeAspect="1"/>
          </p:cNvPicPr>
          <p:nvPr>
            <p:ph type="pic" idx="1"/>
          </p:nvPr>
        </p:nvPicPr>
        <p:blipFill>
          <a:blip r:embed="rId2">
            <a:extLst>
              <a:ext uri="{28A0092B-C50C-407E-A947-70E740481C1C}">
                <a14:useLocalDpi xmlns:a14="http://schemas.microsoft.com/office/drawing/2010/main" val="0"/>
              </a:ext>
            </a:extLst>
          </a:blip>
          <a:srcRect l="3545" r="3545"/>
          <a:stretch>
            <a:fillRect/>
          </a:stretch>
        </p:blipFill>
        <p:spPr>
          <a:xfrm>
            <a:off x="2051050" y="620713"/>
            <a:ext cx="5011738" cy="3608387"/>
          </a:xfrm>
        </p:spPr>
      </p:pic>
      <p:sp>
        <p:nvSpPr>
          <p:cNvPr id="4" name="Text Placeholder 3"/>
          <p:cNvSpPr>
            <a:spLocks noGrp="1"/>
          </p:cNvSpPr>
          <p:nvPr>
            <p:ph type="body" sz="half" idx="2"/>
          </p:nvPr>
        </p:nvSpPr>
        <p:spPr>
          <a:xfrm>
            <a:off x="611188" y="5229225"/>
            <a:ext cx="7848600" cy="1152525"/>
          </a:xfrm>
        </p:spPr>
        <p:txBody>
          <a:bodyPr rtlCol="0">
            <a:normAutofit lnSpcReduction="10000"/>
          </a:bodyPr>
          <a:lstStyle/>
          <a:p>
            <a:pPr eaLnBrk="1" fontAlgn="auto" hangingPunct="1">
              <a:spcAft>
                <a:spcPts val="0"/>
              </a:spcAft>
              <a:buFont typeface="Arial" pitchFamily="34" charset="0"/>
              <a:buNone/>
              <a:defRPr/>
            </a:pPr>
            <a:r>
              <a:rPr lang="en-GB" dirty="0" smtClean="0">
                <a:latin typeface="Century Gothic" pitchFamily="34" charset="0"/>
              </a:rPr>
              <a:t>At GCSE the A* - C pass rate has increased from 46% to over 70% in the past seven years.</a:t>
            </a:r>
          </a:p>
          <a:p>
            <a:pPr eaLnBrk="1" fontAlgn="auto" hangingPunct="1">
              <a:spcAft>
                <a:spcPts val="0"/>
              </a:spcAft>
              <a:buFont typeface="Arial" pitchFamily="34" charset="0"/>
              <a:buNone/>
              <a:defRPr/>
            </a:pPr>
            <a:r>
              <a:rPr lang="en-GB" dirty="0" smtClean="0">
                <a:latin typeface="Century Gothic" pitchFamily="34" charset="0"/>
              </a:rPr>
              <a:t>A-level students have gained A* grades in mathematics and A grades in further mathematics.</a:t>
            </a:r>
          </a:p>
          <a:p>
            <a:pPr eaLnBrk="1" fontAlgn="auto" hangingPunct="1">
              <a:spcAft>
                <a:spcPts val="0"/>
              </a:spcAft>
              <a:buFont typeface="Arial" pitchFamily="34" charset="0"/>
              <a:buNone/>
              <a:defRPr/>
            </a:pPr>
            <a:r>
              <a:rPr lang="en-GB" dirty="0" smtClean="0">
                <a:latin typeface="Century Gothic" pitchFamily="34" charset="0"/>
              </a:rPr>
              <a:t>Our students have won competitive places on the Nuffield Bursary and at some of England’s top universities to read sciences and mathematics.</a:t>
            </a:r>
            <a:endParaRPr lang="en-GB" dirty="0">
              <a:latin typeface="Century Gothic" pitchFamily="34" charset="0"/>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a:spLocks noGrp="1"/>
          </p:cNvSpPr>
          <p:nvPr>
            <p:ph type="title"/>
          </p:nvPr>
        </p:nvSpPr>
        <p:spPr>
          <a:xfrm>
            <a:off x="395288" y="5300663"/>
            <a:ext cx="8229600" cy="1143000"/>
          </a:xfrm>
        </p:spPr>
        <p:txBody>
          <a:bodyPr/>
          <a:lstStyle/>
          <a:p>
            <a:pPr eaLnBrk="1" hangingPunct="1"/>
            <a:r>
              <a:rPr lang="en-GB" altLang="en-US" sz="6000" b="1" dirty="0" smtClean="0">
                <a:latin typeface="Cambria" pitchFamily="18" charset="0"/>
              </a:rPr>
              <a:t>mathematics at EPCHS</a:t>
            </a:r>
          </a:p>
        </p:txBody>
      </p:sp>
      <p:pic>
        <p:nvPicPr>
          <p:cNvPr id="2051" name="Picture 7" descr="goldfish.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125538"/>
            <a:ext cx="5089525"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3355862"/>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73050"/>
            <a:ext cx="3394075" cy="1162050"/>
          </a:xfrm>
        </p:spPr>
        <p:txBody>
          <a:bodyPr/>
          <a:lstStyle/>
          <a:p>
            <a:pPr eaLnBrk="1" hangingPunct="1"/>
            <a:r>
              <a:rPr lang="en-GB" altLang="en-US" sz="6000" smtClean="0">
                <a:latin typeface="Cambria" pitchFamily="18" charset="0"/>
              </a:rPr>
              <a:t>Setting</a:t>
            </a:r>
          </a:p>
        </p:txBody>
      </p:sp>
      <p:pic>
        <p:nvPicPr>
          <p:cNvPr id="4099" name="Content Placeholder 4" descr="autumn branch (prairiedust).jpg"/>
          <p:cNvPicPr>
            <a:picLocks noGrp="1" noChangeAspect="1"/>
          </p:cNvPicPr>
          <p:nvPr>
            <p:ph idx="1"/>
          </p:nvPr>
        </p:nvPicPr>
        <p:blipFill>
          <a:blip r:embed="rId2">
            <a:extLst>
              <a:ext uri="{28A0092B-C50C-407E-A947-70E740481C1C}">
                <a14:useLocalDpi xmlns:a14="http://schemas.microsoft.com/office/drawing/2010/main" val="0"/>
              </a:ext>
            </a:extLst>
          </a:blip>
          <a:srcRect l="11050" r="11472"/>
          <a:stretch>
            <a:fillRect/>
          </a:stretch>
        </p:blipFill>
        <p:spPr>
          <a:xfrm>
            <a:off x="4022725" y="584200"/>
            <a:ext cx="4510088" cy="5292725"/>
          </a:xfrm>
        </p:spPr>
      </p:pic>
      <p:sp>
        <p:nvSpPr>
          <p:cNvPr id="4100" name="Text Placeholder 3"/>
          <p:cNvSpPr>
            <a:spLocks noGrp="1"/>
          </p:cNvSpPr>
          <p:nvPr>
            <p:ph type="body" sz="half" idx="2"/>
          </p:nvPr>
        </p:nvSpPr>
        <p:spPr>
          <a:xfrm>
            <a:off x="457200" y="1435100"/>
            <a:ext cx="3322638" cy="4441825"/>
          </a:xfrm>
        </p:spPr>
        <p:txBody>
          <a:bodyPr/>
          <a:lstStyle/>
          <a:p>
            <a:pPr eaLnBrk="1" hangingPunct="1"/>
            <a:r>
              <a:rPr lang="en-GB" altLang="en-US" smtClean="0">
                <a:latin typeface="Century Gothic" pitchFamily="34" charset="0"/>
              </a:rPr>
              <a:t>Year 7 this year are being taught in mixed ability form groups to give them longer to settle before we set them.</a:t>
            </a:r>
          </a:p>
          <a:p>
            <a:pPr eaLnBrk="1" hangingPunct="1"/>
            <a:endParaRPr lang="en-GB" altLang="en-US" smtClean="0">
              <a:latin typeface="Century Gothic" pitchFamily="34" charset="0"/>
            </a:endParaRPr>
          </a:p>
          <a:p>
            <a:pPr eaLnBrk="1" hangingPunct="1"/>
            <a:r>
              <a:rPr lang="en-GB" altLang="en-US" smtClean="0">
                <a:latin typeface="Century Gothic" pitchFamily="34" charset="0"/>
              </a:rPr>
              <a:t>In years 8 and 9, we have three or four sets in each half of the year, with an average class size of 23 or so.</a:t>
            </a:r>
          </a:p>
          <a:p>
            <a:pPr eaLnBrk="1" hangingPunct="1"/>
            <a:endParaRPr lang="en-GB" altLang="en-US" smtClean="0">
              <a:latin typeface="Century Gothic" pitchFamily="34" charset="0"/>
            </a:endParaRPr>
          </a:p>
          <a:p>
            <a:pPr eaLnBrk="1" hangingPunct="1"/>
            <a:r>
              <a:rPr lang="en-GB" altLang="en-US" smtClean="0">
                <a:latin typeface="Century Gothic" pitchFamily="34" charset="0"/>
              </a:rPr>
              <a:t>In years 10 and 11, we have </a:t>
            </a:r>
            <a:r>
              <a:rPr lang="en-GB" altLang="en-US" b="1" i="1" smtClean="0">
                <a:latin typeface="Century Gothic" pitchFamily="34" charset="0"/>
              </a:rPr>
              <a:t>five</a:t>
            </a:r>
            <a:r>
              <a:rPr lang="en-GB" altLang="en-US" smtClean="0">
                <a:latin typeface="Century Gothic" pitchFamily="34" charset="0"/>
              </a:rPr>
              <a:t> sets in each half of the year, with an average class size of about 18.</a:t>
            </a:r>
          </a:p>
          <a:p>
            <a:pPr eaLnBrk="1" hangingPunct="1"/>
            <a:endParaRPr lang="en-GB" altLang="en-US" smtClean="0">
              <a:latin typeface="Century Gothic" pitchFamily="34" charset="0"/>
            </a:endParaRPr>
          </a:p>
          <a:p>
            <a:pPr eaLnBrk="1" hangingPunct="1"/>
            <a:r>
              <a:rPr lang="en-GB" altLang="en-US" smtClean="0">
                <a:latin typeface="Century Gothic" pitchFamily="34" charset="0"/>
              </a:rPr>
              <a:t>Pupils can still move up and down between sets at the end of term depending on what’s best for them.</a:t>
            </a:r>
          </a:p>
          <a:p>
            <a:pPr eaLnBrk="1" hangingPunct="1"/>
            <a:endParaRPr lang="en-GB" altLang="en-US" smtClean="0">
              <a:latin typeface="Century Gothic" pitchFamily="34" charset="0"/>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492500" y="333375"/>
            <a:ext cx="5183188" cy="2016125"/>
          </a:xfrm>
        </p:spPr>
        <p:txBody>
          <a:bodyPr/>
          <a:lstStyle/>
          <a:p>
            <a:pPr algn="l" eaLnBrk="1" hangingPunct="1"/>
            <a:r>
              <a:rPr lang="en-GB" altLang="en-US" sz="1400" smtClean="0">
                <a:latin typeface="Century Gothic" pitchFamily="34" charset="0"/>
              </a:rPr>
              <a:t>In school, we are available to help pupils after school </a:t>
            </a:r>
            <a:r>
              <a:rPr lang="en-GB" altLang="en-US" sz="1400" b="1" smtClean="0">
                <a:latin typeface="Century Gothic" pitchFamily="34" charset="0"/>
              </a:rPr>
              <a:t>every Monday, Wednesday and Friday</a:t>
            </a:r>
            <a:r>
              <a:rPr lang="en-GB" altLang="en-US" sz="1400" smtClean="0">
                <a:latin typeface="Century Gothic" pitchFamily="34" charset="0"/>
              </a:rPr>
              <a:t>. </a:t>
            </a:r>
            <a:br>
              <a:rPr lang="en-GB" altLang="en-US" sz="1400" smtClean="0">
                <a:latin typeface="Century Gothic" pitchFamily="34" charset="0"/>
              </a:rPr>
            </a:br>
            <a:r>
              <a:rPr lang="en-GB" altLang="en-US" sz="1400" smtClean="0">
                <a:latin typeface="Century Gothic" pitchFamily="34" charset="0"/>
              </a:rPr>
              <a:t/>
            </a:r>
            <a:br>
              <a:rPr lang="en-GB" altLang="en-US" sz="1400" smtClean="0">
                <a:latin typeface="Century Gothic" pitchFamily="34" charset="0"/>
              </a:rPr>
            </a:br>
            <a:r>
              <a:rPr lang="en-GB" altLang="en-US" sz="1400" b="1" smtClean="0">
                <a:latin typeface="Century Gothic" pitchFamily="34" charset="0"/>
              </a:rPr>
              <a:t>Mondays are particularly for KS3.</a:t>
            </a:r>
            <a:r>
              <a:rPr lang="en-GB" altLang="en-US" sz="1400" smtClean="0">
                <a:latin typeface="Century Gothic" pitchFamily="34" charset="0"/>
              </a:rPr>
              <a:t/>
            </a:r>
            <a:br>
              <a:rPr lang="en-GB" altLang="en-US" sz="1400" smtClean="0">
                <a:latin typeface="Century Gothic" pitchFamily="34" charset="0"/>
              </a:rPr>
            </a:br>
            <a:r>
              <a:rPr lang="en-GB" altLang="en-US" sz="1400" smtClean="0">
                <a:latin typeface="Century Gothic" pitchFamily="34" charset="0"/>
              </a:rPr>
              <a:t/>
            </a:r>
            <a:br>
              <a:rPr lang="en-GB" altLang="en-US" sz="1400" smtClean="0">
                <a:latin typeface="Century Gothic" pitchFamily="34" charset="0"/>
              </a:rPr>
            </a:br>
            <a:r>
              <a:rPr lang="en-GB" altLang="en-US" sz="1400" smtClean="0">
                <a:latin typeface="Century Gothic" pitchFamily="34" charset="0"/>
              </a:rPr>
              <a:t>At home, try logging on to </a:t>
            </a:r>
            <a:r>
              <a:rPr lang="en-GB" altLang="en-US" sz="1400" b="1" smtClean="0">
                <a:latin typeface="Century Gothic" pitchFamily="34" charset="0"/>
              </a:rPr>
              <a:t>mathsurgery.wikispaces.com</a:t>
            </a:r>
            <a:r>
              <a:rPr lang="en-GB" altLang="en-US" sz="1400" smtClean="0">
                <a:latin typeface="Century Gothic" pitchFamily="34" charset="0"/>
              </a:rPr>
              <a:t> to see the topics we’ve covered in class, find out what homework was set and get revision and learning help</a:t>
            </a:r>
          </a:p>
        </p:txBody>
      </p:sp>
      <p:pic>
        <p:nvPicPr>
          <p:cNvPr id="5123" name="Content Placeholder 4" descr="berlin (fdcomite).jpg"/>
          <p:cNvPicPr>
            <a:picLocks noGrp="1" noChangeAspect="1"/>
          </p:cNvPicPr>
          <p:nvPr>
            <p:ph idx="1"/>
          </p:nvPr>
        </p:nvPicPr>
        <p:blipFill>
          <a:blip r:embed="rId2">
            <a:extLst>
              <a:ext uri="{28A0092B-C50C-407E-A947-70E740481C1C}">
                <a14:useLocalDpi xmlns:a14="http://schemas.microsoft.com/office/drawing/2010/main" val="0"/>
              </a:ext>
            </a:extLst>
          </a:blip>
          <a:srcRect t="14951"/>
          <a:stretch>
            <a:fillRect/>
          </a:stretch>
        </p:blipFill>
        <p:spPr>
          <a:xfrm>
            <a:off x="1331913" y="2492375"/>
            <a:ext cx="6624637" cy="4038600"/>
          </a:xfrm>
        </p:spPr>
      </p:pic>
      <p:sp>
        <p:nvSpPr>
          <p:cNvPr id="4" name="Title 1"/>
          <p:cNvSpPr txBox="1">
            <a:spLocks/>
          </p:cNvSpPr>
          <p:nvPr/>
        </p:nvSpPr>
        <p:spPr>
          <a:xfrm>
            <a:off x="468313" y="333375"/>
            <a:ext cx="3033712" cy="1143000"/>
          </a:xfrm>
          <a:prstGeom prst="rect">
            <a:avLst/>
          </a:prstGeom>
        </p:spPr>
        <p:txBody>
          <a:bodyPr anchor="ctr">
            <a:normAutofit/>
          </a:bodyPr>
          <a:lstStyle/>
          <a:p>
            <a:pPr algn="ctr" fontAlgn="auto">
              <a:spcAft>
                <a:spcPts val="0"/>
              </a:spcAft>
              <a:defRPr/>
            </a:pPr>
            <a:r>
              <a:rPr lang="en-GB" sz="6000" b="1" dirty="0">
                <a:latin typeface="Cambria" pitchFamily="18" charset="0"/>
                <a:ea typeface="+mj-ea"/>
                <a:cs typeface="+mj-cs"/>
              </a:rPr>
              <a:t>Support</a:t>
            </a: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8313" y="274638"/>
            <a:ext cx="8424862" cy="1066800"/>
          </a:xfrm>
        </p:spPr>
        <p:txBody>
          <a:bodyPr/>
          <a:lstStyle/>
          <a:p>
            <a:pPr algn="l" eaLnBrk="1" hangingPunct="1"/>
            <a:r>
              <a:rPr lang="en-GB" altLang="en-US" sz="4800" b="1" smtClean="0">
                <a:latin typeface="Cambria" pitchFamily="18" charset="0"/>
              </a:rPr>
              <a:t>mathsurgery</a:t>
            </a:r>
            <a:r>
              <a:rPr lang="en-GB" altLang="en-US" sz="3600" smtClean="0">
                <a:latin typeface="Century Gothic" pitchFamily="34" charset="0"/>
              </a:rPr>
              <a:t>.wikispaces.com</a:t>
            </a:r>
          </a:p>
        </p:txBody>
      </p:sp>
      <p:pic>
        <p:nvPicPr>
          <p:cNvPr id="6147" name="Picture 5" descr="wiki business car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9009">
            <a:off x="6961188" y="1138238"/>
            <a:ext cx="208756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6" descr="wiki business car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1412875"/>
            <a:ext cx="2087563"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7" descr="wiki business car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389550">
            <a:off x="6627813" y="1839913"/>
            <a:ext cx="2089150"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Content Placeholder 3" descr="wiki week 02.pn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68313" y="2646363"/>
            <a:ext cx="6119812" cy="3548062"/>
          </a:xfrm>
        </p:spPr>
      </p:pic>
      <p:sp>
        <p:nvSpPr>
          <p:cNvPr id="6151" name="Rectangle 8"/>
          <p:cNvSpPr>
            <a:spLocks noChangeArrowheads="1"/>
          </p:cNvSpPr>
          <p:nvPr/>
        </p:nvSpPr>
        <p:spPr bwMode="auto">
          <a:xfrm>
            <a:off x="539750" y="1125538"/>
            <a:ext cx="4572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altLang="en-US" sz="1400">
                <a:latin typeface="Century Gothic" pitchFamily="34" charset="0"/>
              </a:rPr>
              <a:t>take a business card with our web address</a:t>
            </a:r>
            <a:br>
              <a:rPr lang="en-GB" altLang="en-US" sz="1400">
                <a:latin typeface="Century Gothic" pitchFamily="34" charset="0"/>
              </a:rPr>
            </a:br>
            <a:r>
              <a:rPr lang="en-GB" altLang="en-US" sz="1400">
                <a:latin typeface="Century Gothic" pitchFamily="34" charset="0"/>
              </a:rPr>
              <a:t/>
            </a:r>
            <a:br>
              <a:rPr lang="en-GB" altLang="en-US" sz="1400">
                <a:latin typeface="Century Gothic" pitchFamily="34" charset="0"/>
              </a:rPr>
            </a:br>
            <a:r>
              <a:rPr lang="en-GB" altLang="en-US" sz="1400">
                <a:latin typeface="Century Gothic" pitchFamily="34" charset="0"/>
              </a:rPr>
              <a:t>have a look around our website, over 12 000 people from over 100 countries have before you</a:t>
            </a:r>
            <a:endParaRPr lang="en-GB" altLang="en-US" sz="1400"/>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74638"/>
            <a:ext cx="8642350" cy="1143000"/>
          </a:xfrm>
        </p:spPr>
        <p:txBody>
          <a:bodyPr rtlCol="0">
            <a:normAutofit fontScale="90000"/>
          </a:bodyPr>
          <a:lstStyle/>
          <a:p>
            <a:pPr eaLnBrk="1" fontAlgn="auto" hangingPunct="1">
              <a:spcAft>
                <a:spcPts val="0"/>
              </a:spcAft>
              <a:defRPr/>
            </a:pPr>
            <a:r>
              <a:rPr lang="en-GB" sz="6000" b="1" dirty="0" smtClean="0">
                <a:latin typeface="Cambria" pitchFamily="18" charset="0"/>
              </a:rPr>
              <a:t>mathsurgery</a:t>
            </a:r>
            <a:r>
              <a:rPr lang="en-GB" dirty="0" smtClean="0">
                <a:latin typeface="Century Gothic" pitchFamily="34" charset="0"/>
              </a:rPr>
              <a:t>.wikispaces.com</a:t>
            </a:r>
            <a:endParaRPr lang="en-GB" dirty="0"/>
          </a:p>
        </p:txBody>
      </p:sp>
      <p:pic>
        <p:nvPicPr>
          <p:cNvPr id="7171" name="Picture 4" descr="calendar link.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341438"/>
            <a:ext cx="5876925"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1692275" y="2781300"/>
            <a:ext cx="647700" cy="719138"/>
          </a:xfrm>
          <a:prstGeom prst="rightArrow">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pic>
        <p:nvPicPr>
          <p:cNvPr id="7173" name="Content Placeholder 7" descr="wiki view year 7 classwork.pn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11413" y="2632075"/>
            <a:ext cx="6134100" cy="3494088"/>
          </a:xfrm>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74638"/>
            <a:ext cx="8569325" cy="1143000"/>
          </a:xfrm>
        </p:spPr>
        <p:txBody>
          <a:bodyPr rtlCol="0">
            <a:normAutofit fontScale="90000"/>
          </a:bodyPr>
          <a:lstStyle/>
          <a:p>
            <a:pPr eaLnBrk="1" fontAlgn="auto" hangingPunct="1">
              <a:spcAft>
                <a:spcPts val="0"/>
              </a:spcAft>
              <a:defRPr/>
            </a:pPr>
            <a:r>
              <a:rPr lang="en-GB" sz="6000" b="1" dirty="0" smtClean="0">
                <a:latin typeface="Cambria" pitchFamily="18" charset="0"/>
              </a:rPr>
              <a:t>mathsurgery</a:t>
            </a:r>
            <a:r>
              <a:rPr lang="en-GB" dirty="0" smtClean="0">
                <a:latin typeface="Century Gothic" pitchFamily="34" charset="0"/>
              </a:rPr>
              <a:t>.wikispaces.com</a:t>
            </a:r>
            <a:endParaRPr lang="en-GB" dirty="0"/>
          </a:p>
        </p:txBody>
      </p:sp>
      <p:pic>
        <p:nvPicPr>
          <p:cNvPr id="8195" name="Content Placeholder 5" descr="wiki view year 8 homework.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603500"/>
            <a:ext cx="8229600" cy="2519363"/>
          </a:xfrm>
        </p:spPr>
      </p:pic>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50825" y="274638"/>
            <a:ext cx="8569325" cy="1143000"/>
          </a:xfrm>
        </p:spPr>
        <p:txBody>
          <a:bodyPr rtlCol="0">
            <a:normAutofit fontScale="90000"/>
          </a:bodyPr>
          <a:lstStyle/>
          <a:p>
            <a:pPr eaLnBrk="1" fontAlgn="auto" hangingPunct="1">
              <a:spcAft>
                <a:spcPts val="0"/>
              </a:spcAft>
              <a:defRPr/>
            </a:pPr>
            <a:r>
              <a:rPr lang="en-GB" sz="6000" b="1" dirty="0" smtClean="0">
                <a:latin typeface="Cambria" pitchFamily="18" charset="0"/>
              </a:rPr>
              <a:t>mathsurgery</a:t>
            </a:r>
            <a:r>
              <a:rPr lang="en-GB" dirty="0" smtClean="0">
                <a:latin typeface="Century Gothic" pitchFamily="34" charset="0"/>
              </a:rPr>
              <a:t>.wikispaces.com</a:t>
            </a:r>
            <a:endParaRPr lang="en-GB" dirty="0"/>
          </a:p>
        </p:txBody>
      </p:sp>
      <p:pic>
        <p:nvPicPr>
          <p:cNvPr id="921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8134" b="7091"/>
          <a:stretch>
            <a:fillRect/>
          </a:stretch>
        </p:blipFill>
        <p:spPr>
          <a:xfrm>
            <a:off x="26988" y="1544638"/>
            <a:ext cx="9117012" cy="4260850"/>
          </a:xfrm>
        </p:spPr>
      </p:pic>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eaLnBrk="1" fontAlgn="auto" hangingPunct="1">
              <a:spcAft>
                <a:spcPts val="0"/>
              </a:spcAft>
              <a:defRPr/>
            </a:pPr>
            <a:r>
              <a:rPr lang="en-GB" b="1" dirty="0" smtClean="0">
                <a:latin typeface="Cambria" pitchFamily="18" charset="0"/>
              </a:rPr>
              <a:t>mathsurgery</a:t>
            </a:r>
            <a:r>
              <a:rPr lang="en-GB" sz="3200" dirty="0" smtClean="0">
                <a:latin typeface="Century Gothic" pitchFamily="34" charset="0"/>
              </a:rPr>
              <a:t>.wikispaces.com</a:t>
            </a:r>
            <a:br>
              <a:rPr lang="en-GB" sz="3200" dirty="0" smtClean="0">
                <a:latin typeface="Century Gothic" pitchFamily="34" charset="0"/>
              </a:rPr>
            </a:br>
            <a:r>
              <a:rPr lang="en-GB" sz="3200" dirty="0" smtClean="0">
                <a:latin typeface="Century Gothic" pitchFamily="34" charset="0"/>
              </a:rPr>
              <a:t>usage analytics</a:t>
            </a:r>
            <a:endParaRPr lang="en-GB" sz="3200" dirty="0"/>
          </a:p>
        </p:txBody>
      </p:sp>
      <p:pic>
        <p:nvPicPr>
          <p:cNvPr id="1024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3162" t="21140" r="1838" b="5609"/>
          <a:stretch/>
        </p:blipFill>
        <p:spPr bwMode="auto">
          <a:xfrm>
            <a:off x="921474" y="1421450"/>
            <a:ext cx="7315200" cy="5358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3532</TotalTime>
  <Words>426</Words>
  <Application>Microsoft Office PowerPoint</Application>
  <PresentationFormat>On-screen Show (4:3)</PresentationFormat>
  <Paragraphs>68</Paragraphs>
  <Slides>21</Slides>
  <Notes>3</Notes>
  <HiddenSlides>0</HiddenSlides>
  <MMClips>0</MMClips>
  <ScaleCrop>false</ScaleCrop>
  <HeadingPairs>
    <vt:vector size="6" baseType="variant">
      <vt:variant>
        <vt:lpstr>Theme</vt:lpstr>
      </vt:variant>
      <vt:variant>
        <vt:i4>1</vt:i4>
      </vt:variant>
      <vt:variant>
        <vt:lpstr>Slide Titles</vt:lpstr>
      </vt:variant>
      <vt:variant>
        <vt:i4>21</vt:i4>
      </vt:variant>
      <vt:variant>
        <vt:lpstr>Custom Shows</vt:lpstr>
      </vt:variant>
      <vt:variant>
        <vt:i4>1</vt:i4>
      </vt:variant>
    </vt:vector>
  </HeadingPairs>
  <TitlesOfParts>
    <vt:vector size="23" baseType="lpstr">
      <vt:lpstr>Office Theme</vt:lpstr>
      <vt:lpstr>mathematics at EPCHS</vt:lpstr>
      <vt:lpstr>Curriculum</vt:lpstr>
      <vt:lpstr>Setting</vt:lpstr>
      <vt:lpstr>In school, we are available to help pupils after school every Monday, Wednesday and Friday.   Mondays are particularly for KS3.  At home, try logging on to mathsurgery.wikispaces.com to see the topics we’ve covered in class, find out what homework was set and get revision and learning help</vt:lpstr>
      <vt:lpstr>mathsurgery.wikispaces.com</vt:lpstr>
      <vt:lpstr>mathsurgery.wikispaces.com</vt:lpstr>
      <vt:lpstr>mathsurgery.wikispaces.com</vt:lpstr>
      <vt:lpstr>mathsurgery.wikispaces.com</vt:lpstr>
      <vt:lpstr>mathsurgery.wikispaces.com usage analytics</vt:lpstr>
      <vt:lpstr>mathsurgery.wikispaces.com usage analytics</vt:lpstr>
      <vt:lpstr>mathsurgery.wikispaces.com usage analytics</vt:lpstr>
      <vt:lpstr>mathsurgery.wikispaces.com usage analytics</vt:lpstr>
      <vt:lpstr>mymaths.co.uk you’ll need a logon and password - please ask the school</vt:lpstr>
      <vt:lpstr>Equipment follow the links on the school website or on the mathsurgery wiki</vt:lpstr>
      <vt:lpstr>numeracy at EPCHS</vt:lpstr>
      <vt:lpstr>Why introduce a  numeracy policy?</vt:lpstr>
      <vt:lpstr>Images of maths and mathematicians</vt:lpstr>
      <vt:lpstr>Quotes about maths and mathematicians</vt:lpstr>
      <vt:lpstr>Numeracy Policy</vt:lpstr>
      <vt:lpstr>Standards</vt:lpstr>
      <vt:lpstr>mathematics at EPCHS</vt:lpstr>
      <vt:lpstr>Custom Show 1</vt:lpstr>
    </vt:vector>
  </TitlesOfParts>
  <Company>EPCHS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mathematics at EPCHS</dc:title>
  <dc:creator>p.a. capewell</dc:creator>
  <cp:lastModifiedBy>Mr Capewell (PCA)</cp:lastModifiedBy>
  <cp:revision>53</cp:revision>
  <dcterms:created xsi:type="dcterms:W3CDTF">2012-09-13T16:00:57Z</dcterms:created>
  <dcterms:modified xsi:type="dcterms:W3CDTF">2013-10-03T17:55:53Z</dcterms:modified>
</cp:coreProperties>
</file>